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9" r:id="rId57"/>
    <p:sldId id="327" r:id="rId58"/>
    <p:sldId id="328" r:id="rId59"/>
    <p:sldId id="330" r:id="rId60"/>
    <p:sldId id="329" r:id="rId61"/>
    <p:sldId id="320" r:id="rId62"/>
    <p:sldId id="332" r:id="rId63"/>
    <p:sldId id="331" r:id="rId64"/>
    <p:sldId id="334" r:id="rId65"/>
    <p:sldId id="335" r:id="rId66"/>
    <p:sldId id="336" r:id="rId67"/>
    <p:sldId id="333" r:id="rId68"/>
    <p:sldId id="338" r:id="rId69"/>
    <p:sldId id="337" r:id="rId70"/>
    <p:sldId id="318" r:id="rId71"/>
    <p:sldId id="339" r:id="rId72"/>
    <p:sldId id="321" r:id="rId73"/>
    <p:sldId id="323" r:id="rId74"/>
    <p:sldId id="341" r:id="rId75"/>
    <p:sldId id="340" r:id="rId76"/>
    <p:sldId id="342" r:id="rId77"/>
    <p:sldId id="326" r:id="rId78"/>
    <p:sldId id="344" r:id="rId79"/>
    <p:sldId id="343" r:id="rId80"/>
    <p:sldId id="325" r:id="rId81"/>
    <p:sldId id="345" r:id="rId82"/>
    <p:sldId id="355" r:id="rId83"/>
    <p:sldId id="357" r:id="rId84"/>
    <p:sldId id="356" r:id="rId85"/>
    <p:sldId id="346" r:id="rId86"/>
    <p:sldId id="368" r:id="rId87"/>
    <p:sldId id="347" r:id="rId88"/>
    <p:sldId id="358" r:id="rId89"/>
    <p:sldId id="348" r:id="rId90"/>
    <p:sldId id="349" r:id="rId91"/>
    <p:sldId id="350" r:id="rId92"/>
    <p:sldId id="351" r:id="rId93"/>
    <p:sldId id="352" r:id="rId94"/>
    <p:sldId id="353" r:id="rId95"/>
    <p:sldId id="359" r:id="rId96"/>
    <p:sldId id="361" r:id="rId97"/>
    <p:sldId id="369" r:id="rId98"/>
    <p:sldId id="360" r:id="rId99"/>
    <p:sldId id="362" r:id="rId100"/>
    <p:sldId id="363" r:id="rId101"/>
    <p:sldId id="364" r:id="rId102"/>
    <p:sldId id="365" r:id="rId103"/>
    <p:sldId id="366" r:id="rId104"/>
    <p:sldId id="367" r:id="rId105"/>
    <p:sldId id="370" r:id="rId106"/>
    <p:sldId id="381" r:id="rId107"/>
    <p:sldId id="371" r:id="rId108"/>
    <p:sldId id="372" r:id="rId109"/>
    <p:sldId id="382" r:id="rId110"/>
    <p:sldId id="373" r:id="rId111"/>
    <p:sldId id="374" r:id="rId112"/>
    <p:sldId id="385" r:id="rId113"/>
    <p:sldId id="386" r:id="rId114"/>
    <p:sldId id="387" r:id="rId115"/>
    <p:sldId id="376" r:id="rId116"/>
    <p:sldId id="379" r:id="rId117"/>
    <p:sldId id="383" r:id="rId118"/>
    <p:sldId id="384" r:id="rId119"/>
    <p:sldId id="380" r:id="rId120"/>
    <p:sldId id="388" r:id="rId121"/>
    <p:sldId id="396" r:id="rId122"/>
    <p:sldId id="390" r:id="rId123"/>
    <p:sldId id="389" r:id="rId124"/>
    <p:sldId id="397" r:id="rId125"/>
    <p:sldId id="391" r:id="rId126"/>
    <p:sldId id="392" r:id="rId127"/>
    <p:sldId id="393" r:id="rId128"/>
    <p:sldId id="394" r:id="rId129"/>
    <p:sldId id="395" r:id="rId1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2022/8/1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55</a:t>
            </a:fld>
            <a:endParaRPr lang="zh-TW" altLang="en-US"/>
          </a:p>
        </p:txBody>
      </p:sp>
    </p:spTree>
    <p:extLst>
      <p:ext uri="{BB962C8B-B14F-4D97-AF65-F5344CB8AC3E}">
        <p14:creationId xmlns:p14="http://schemas.microsoft.com/office/powerpoint/2010/main" val="181648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71</a:t>
            </a:fld>
            <a:endParaRPr lang="zh-TW" altLang="en-US"/>
          </a:p>
        </p:txBody>
      </p:sp>
    </p:spTree>
    <p:extLst>
      <p:ext uri="{BB962C8B-B14F-4D97-AF65-F5344CB8AC3E}">
        <p14:creationId xmlns:p14="http://schemas.microsoft.com/office/powerpoint/2010/main" val="902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2022/8/1</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2022/8/1</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9B8932E-84E6-3885-CCC5-FF0C6F820E80}"/>
              </a:ext>
            </a:extLst>
          </p:cNvPr>
          <p:cNvPicPr>
            <a:picLocks noChangeAspect="1"/>
          </p:cNvPicPr>
          <p:nvPr/>
        </p:nvPicPr>
        <p:blipFill>
          <a:blip r:embed="rId2"/>
          <a:stretch>
            <a:fillRect/>
          </a:stretch>
        </p:blipFill>
        <p:spPr>
          <a:xfrm>
            <a:off x="4080923" y="170441"/>
            <a:ext cx="6325483" cy="3057952"/>
          </a:xfrm>
          <a:prstGeom prst="rect">
            <a:avLst/>
          </a:prstGeom>
        </p:spPr>
      </p:pic>
      <p:pic>
        <p:nvPicPr>
          <p:cNvPr id="7" name="圖片 6">
            <a:extLst>
              <a:ext uri="{FF2B5EF4-FFF2-40B4-BE49-F238E27FC236}">
                <a16:creationId xmlns:a16="http://schemas.microsoft.com/office/drawing/2014/main" id="{03B7D8EF-6641-81CB-5F1B-367C7568C3E5}"/>
              </a:ext>
            </a:extLst>
          </p:cNvPr>
          <p:cNvPicPr>
            <a:picLocks noChangeAspect="1"/>
          </p:cNvPicPr>
          <p:nvPr/>
        </p:nvPicPr>
        <p:blipFill>
          <a:blip r:embed="rId3"/>
          <a:stretch>
            <a:fillRect/>
          </a:stretch>
        </p:blipFill>
        <p:spPr>
          <a:xfrm>
            <a:off x="3722913" y="3328266"/>
            <a:ext cx="6904653" cy="3306846"/>
          </a:xfrm>
          <a:prstGeom prst="rect">
            <a:avLst/>
          </a:prstGeom>
        </p:spPr>
      </p:pic>
      <p:sp>
        <p:nvSpPr>
          <p:cNvPr id="8" name="文字方塊 7">
            <a:extLst>
              <a:ext uri="{FF2B5EF4-FFF2-40B4-BE49-F238E27FC236}">
                <a16:creationId xmlns:a16="http://schemas.microsoft.com/office/drawing/2014/main" id="{0D56042F-1878-DDC1-A25C-912E461E5C67}"/>
              </a:ext>
            </a:extLst>
          </p:cNvPr>
          <p:cNvSpPr txBox="1"/>
          <p:nvPr/>
        </p:nvSpPr>
        <p:spPr>
          <a:xfrm>
            <a:off x="1838130" y="290878"/>
            <a:ext cx="1884784"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1E0F9AD3-0E5C-185B-0549-11F8D6B44B73}"/>
              </a:ext>
            </a:extLst>
          </p:cNvPr>
          <p:cNvSpPr txBox="1"/>
          <p:nvPr/>
        </p:nvSpPr>
        <p:spPr>
          <a:xfrm>
            <a:off x="1838130" y="3298371"/>
            <a:ext cx="1884784"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3209433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Interestingly, we saw that many sets of synonymous codons encoding the same amino acids contained codons with opposing effects on m6A deposition. For example, both AGA and CGT encoded arginine (R) with the former enhancing m6A deposition and the latter silencing m6A deposition (Fig. 5e). </a:t>
            </a:r>
          </a:p>
          <a:p>
            <a:pPr marL="0" indent="0">
              <a:buNone/>
            </a:pPr>
            <a:r>
              <a:rPr lang="en-US" altLang="zh-TW" sz="2000" dirty="0"/>
              <a:t>    More examples included the synonymous codon pair GAC and GAT for the aspartic acid (D) and the pair ACT and ACC for the threonine (T) (Fig. 5e). We also observed a strong effect correlation for all synonymous codons between the studies in mouse and in human, supporting that the same synonymous codon bias influenced m6A site-specific deposition in both mouse and human (Fig. 5f).</a:t>
            </a:r>
            <a:endParaRPr lang="zh-TW" altLang="en-US" sz="2000" dirty="0"/>
          </a:p>
        </p:txBody>
      </p:sp>
      <p:pic>
        <p:nvPicPr>
          <p:cNvPr id="4" name="圖片 3">
            <a:extLst>
              <a:ext uri="{FF2B5EF4-FFF2-40B4-BE49-F238E27FC236}">
                <a16:creationId xmlns:a16="http://schemas.microsoft.com/office/drawing/2014/main" id="{DA3AA9FC-88A5-B39E-B357-8B80BF1447AC}"/>
              </a:ext>
            </a:extLst>
          </p:cNvPr>
          <p:cNvPicPr>
            <a:picLocks noChangeAspect="1"/>
          </p:cNvPicPr>
          <p:nvPr/>
        </p:nvPicPr>
        <p:blipFill>
          <a:blip r:embed="rId2"/>
          <a:stretch>
            <a:fillRect/>
          </a:stretch>
        </p:blipFill>
        <p:spPr>
          <a:xfrm>
            <a:off x="2368363" y="3502545"/>
            <a:ext cx="2448267" cy="2924583"/>
          </a:xfrm>
          <a:prstGeom prst="rect">
            <a:avLst/>
          </a:prstGeom>
        </p:spPr>
      </p:pic>
      <p:pic>
        <p:nvPicPr>
          <p:cNvPr id="6" name="圖片 5">
            <a:extLst>
              <a:ext uri="{FF2B5EF4-FFF2-40B4-BE49-F238E27FC236}">
                <a16:creationId xmlns:a16="http://schemas.microsoft.com/office/drawing/2014/main" id="{5A54F8DB-1DCB-D698-BD6F-C98C85C0295B}"/>
              </a:ext>
            </a:extLst>
          </p:cNvPr>
          <p:cNvPicPr>
            <a:picLocks noChangeAspect="1"/>
          </p:cNvPicPr>
          <p:nvPr/>
        </p:nvPicPr>
        <p:blipFill>
          <a:blip r:embed="rId3"/>
          <a:stretch>
            <a:fillRect/>
          </a:stretch>
        </p:blipFill>
        <p:spPr>
          <a:xfrm>
            <a:off x="5951185" y="3502545"/>
            <a:ext cx="2848373" cy="2962688"/>
          </a:xfrm>
          <a:prstGeom prst="rect">
            <a:avLst/>
          </a:prstGeom>
        </p:spPr>
      </p:pic>
    </p:spTree>
    <p:extLst>
      <p:ext uri="{BB962C8B-B14F-4D97-AF65-F5344CB8AC3E}">
        <p14:creationId xmlns:p14="http://schemas.microsoft.com/office/powerpoint/2010/main" val="19280461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further investigated the positional distribution of the m6A enhancing and silencing synonymous codons in the region flanking the m6A sites. The m6A enhancing synonymous codons had a higher frequency around the m6A sites than the control (Fig. 5g for mouse, and Supplementary Fig. 5c for human). </a:t>
            </a:r>
          </a:p>
          <a:p>
            <a:pPr marL="0" indent="0">
              <a:buNone/>
            </a:pPr>
            <a:r>
              <a:rPr lang="en-US" altLang="zh-TW" sz="2000" dirty="0"/>
              <a:t>    In contrast, the m6A silencing synonymous codons had a lower frequency around the m6A sites than the control (Fig. 5h for mouse, and Supplementary Fig. 5d for human). The density difference for the enhancing/ silencing synonymous codon is more evident in the downstream region of an m6A site than its upstream region (Fig. 5g, h for mouse, and Supplementary Fig. 5c, d for human), arguing that the functional cis-elements fall more often in the 50 </a:t>
            </a:r>
            <a:r>
              <a:rPr lang="en-US" altLang="zh-TW" sz="2000" dirty="0" err="1"/>
              <a:t>nt</a:t>
            </a:r>
            <a:r>
              <a:rPr lang="en-US" altLang="zh-TW" sz="2000" dirty="0"/>
              <a:t> downstream of the m6A sites.</a:t>
            </a:r>
            <a:endParaRPr lang="zh-TW" altLang="en-US" sz="2000" dirty="0"/>
          </a:p>
        </p:txBody>
      </p:sp>
    </p:spTree>
    <p:extLst>
      <p:ext uri="{BB962C8B-B14F-4D97-AF65-F5344CB8AC3E}">
        <p14:creationId xmlns:p14="http://schemas.microsoft.com/office/powerpoint/2010/main" val="1747557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trimers in sequences flanking m6A sites.</a:t>
            </a:r>
          </a:p>
          <a:p>
            <a:pPr marL="0" indent="0">
              <a:buNone/>
            </a:pPr>
            <a:r>
              <a:rPr lang="zh-TW" altLang="en-US" sz="2000" dirty="0"/>
              <a:t>    </a:t>
            </a:r>
            <a:r>
              <a:rPr lang="en-US" altLang="zh-TW" sz="2000" dirty="0"/>
              <a:t>For the potential m6A sites in the RAC consensus at the coding region of the last exon for each gene, we modeled its probability value by iM6A. We selected the m6A sites with relatively high probability values (probability ≥ 0.7) as the positive sites, while the control was the exact RAC motif matched site with lower m6A probability (probability &lt; 0.01). For the trimers enumeration, we extracted the 50 </a:t>
            </a:r>
            <a:r>
              <a:rPr lang="en-US" altLang="zh-TW" sz="2000" dirty="0" err="1"/>
              <a:t>nt</a:t>
            </a:r>
            <a:r>
              <a:rPr lang="en-US" altLang="zh-TW" sz="2000" dirty="0"/>
              <a:t> upstream and downstream sequences of each m6A site. </a:t>
            </a:r>
          </a:p>
          <a:p>
            <a:pPr marL="0" indent="0">
              <a:buNone/>
            </a:pPr>
            <a:r>
              <a:rPr lang="en-US" altLang="zh-TW" sz="2000" dirty="0"/>
              <a:t>    The trimers were enumerated from the 5' end to the 3' end of the 101 </a:t>
            </a:r>
            <a:r>
              <a:rPr lang="en-US" altLang="zh-TW" sz="2000" dirty="0" err="1"/>
              <a:t>nt</a:t>
            </a:r>
            <a:r>
              <a:rPr lang="en-US" altLang="zh-TW" sz="2000" dirty="0"/>
              <a:t> sequence. For the positional plot, we counted the numbers of the top 20 enhancers codons and the top 20 silencers codons at each position of the 101 </a:t>
            </a:r>
            <a:r>
              <a:rPr lang="en-US" altLang="zh-TW" sz="2000" dirty="0" err="1"/>
              <a:t>nt</a:t>
            </a:r>
            <a:r>
              <a:rPr lang="en-US" altLang="zh-TW" sz="2000" dirty="0"/>
              <a:t> sequence (see details in the section for quantifying the effect of all synonymous codons on the m6A deposition by linear regression). The frequency of enhancers or silencers were also calculated. The plots were compared between the positive sites and control, and the data were presented as mean ± S.E.M. (Fig. 5g, h and Supplementary Fig. 5c, d).</a:t>
            </a:r>
            <a:endParaRPr lang="zh-TW" altLang="en-US" sz="2000" dirty="0"/>
          </a:p>
        </p:txBody>
      </p:sp>
    </p:spTree>
    <p:extLst>
      <p:ext uri="{BB962C8B-B14F-4D97-AF65-F5344CB8AC3E}">
        <p14:creationId xmlns:p14="http://schemas.microsoft.com/office/powerpoint/2010/main" val="92971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033E155-6E01-2D34-1E5F-A24BE6341562}"/>
              </a:ext>
            </a:extLst>
          </p:cNvPr>
          <p:cNvPicPr>
            <a:picLocks noChangeAspect="1"/>
          </p:cNvPicPr>
          <p:nvPr/>
        </p:nvPicPr>
        <p:blipFill>
          <a:blip r:embed="rId2"/>
          <a:stretch>
            <a:fillRect/>
          </a:stretch>
        </p:blipFill>
        <p:spPr>
          <a:xfrm>
            <a:off x="2985652" y="461098"/>
            <a:ext cx="6220693" cy="2838846"/>
          </a:xfrm>
          <a:prstGeom prst="rect">
            <a:avLst/>
          </a:prstGeom>
        </p:spPr>
      </p:pic>
      <p:pic>
        <p:nvPicPr>
          <p:cNvPr id="7" name="圖片 6">
            <a:extLst>
              <a:ext uri="{FF2B5EF4-FFF2-40B4-BE49-F238E27FC236}">
                <a16:creationId xmlns:a16="http://schemas.microsoft.com/office/drawing/2014/main" id="{EF9271FC-A6F5-5D44-67A7-4E17B1A27A8E}"/>
              </a:ext>
            </a:extLst>
          </p:cNvPr>
          <p:cNvPicPr>
            <a:picLocks noChangeAspect="1"/>
          </p:cNvPicPr>
          <p:nvPr/>
        </p:nvPicPr>
        <p:blipFill>
          <a:blip r:embed="rId3"/>
          <a:stretch>
            <a:fillRect/>
          </a:stretch>
        </p:blipFill>
        <p:spPr>
          <a:xfrm>
            <a:off x="3078959" y="3667665"/>
            <a:ext cx="6220693" cy="2729237"/>
          </a:xfrm>
          <a:prstGeom prst="rect">
            <a:avLst/>
          </a:prstGeom>
        </p:spPr>
      </p:pic>
      <p:sp>
        <p:nvSpPr>
          <p:cNvPr id="8" name="文字方塊 7">
            <a:extLst>
              <a:ext uri="{FF2B5EF4-FFF2-40B4-BE49-F238E27FC236}">
                <a16:creationId xmlns:a16="http://schemas.microsoft.com/office/drawing/2014/main" id="{D77206FC-8CCD-6029-6C09-EB9690364889}"/>
              </a:ext>
            </a:extLst>
          </p:cNvPr>
          <p:cNvSpPr txBox="1"/>
          <p:nvPr/>
        </p:nvSpPr>
        <p:spPr>
          <a:xfrm>
            <a:off x="1688840" y="660172"/>
            <a:ext cx="1884783"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4321A2C8-57E4-6E98-F433-DBCB94B854A3}"/>
              </a:ext>
            </a:extLst>
          </p:cNvPr>
          <p:cNvSpPr txBox="1"/>
          <p:nvPr/>
        </p:nvSpPr>
        <p:spPr>
          <a:xfrm>
            <a:off x="1688840" y="3667665"/>
            <a:ext cx="1884783"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2039957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We investigated the hypothesis if different stop codons could affect the m6A deposition. We categorized all the coding genes based on their stop codon (TAA/TAG/TGA), and investigated the m6A probability value distribution in the region flanking the stop codon (Fig. 6a). We found three positions at which the m6A sites could be adjacent to the stop codon. If TRR (R = A or G) is the stop codon, then </a:t>
            </a:r>
          </a:p>
          <a:p>
            <a:pPr marL="457200" indent="-457200">
              <a:buAutoNum type="arabicParenBoth"/>
            </a:pPr>
            <a:r>
              <a:rPr lang="en-US" altLang="zh-TW" sz="2000" dirty="0"/>
              <a:t>Position −2 (Fig. 6a), straddled by motif NRACTRR; </a:t>
            </a:r>
          </a:p>
          <a:p>
            <a:pPr marL="457200" indent="-457200">
              <a:buAutoNum type="arabicParenBoth"/>
            </a:pPr>
            <a:r>
              <a:rPr lang="en-US" altLang="zh-TW" sz="2000" dirty="0"/>
              <a:t>Position 1(2), straddled by TRACN; and </a:t>
            </a:r>
          </a:p>
          <a:p>
            <a:pPr marL="457200" indent="-457200">
              <a:buAutoNum type="arabicParenBoth"/>
            </a:pPr>
            <a:r>
              <a:rPr lang="en-US" altLang="zh-TW" sz="2000" dirty="0"/>
              <a:t>Position 3, straddled by TRRACN. </a:t>
            </a:r>
          </a:p>
          <a:p>
            <a:pPr marL="0" indent="0">
              <a:buNone/>
            </a:pPr>
            <a:r>
              <a:rPr lang="zh-TW" altLang="en-US" sz="2000" dirty="0"/>
              <a:t>    </a:t>
            </a:r>
            <a:r>
              <a:rPr lang="en-US" altLang="zh-TW" sz="2000" dirty="0"/>
              <a:t>All the three positions showed relatively higher m6A probability than other positions near stop codons (Fig. 6a for mouse, Supplementary Fig. 6a for human). Interestingly, transcripts with the TGA stop codon had higher m6A probability as calculated by iM6A for all the three positions in comparison to transcripts with the TAA or TAG stop codon, particularly for the Position −2: NRACTRR and the Position 2: TRACN (Fig. 6a for mouse, Supplementary Fig. 6a for human).</a:t>
            </a:r>
            <a:endParaRPr lang="zh-TW" altLang="en-US" sz="2000" dirty="0"/>
          </a:p>
        </p:txBody>
      </p:sp>
    </p:spTree>
    <p:extLst>
      <p:ext uri="{BB962C8B-B14F-4D97-AF65-F5344CB8AC3E}">
        <p14:creationId xmlns:p14="http://schemas.microsoft.com/office/powerpoint/2010/main" val="27204908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Distribution of m6A probability value around stop codon</a:t>
            </a:r>
            <a:r>
              <a:rPr lang="zh-TW" altLang="en-US" sz="2000" dirty="0"/>
              <a:t>    </a:t>
            </a:r>
            <a:endParaRPr lang="en-US" altLang="zh-TW" sz="2000" dirty="0"/>
          </a:p>
          <a:p>
            <a:pPr marL="0" indent="0">
              <a:buNone/>
            </a:pPr>
            <a:r>
              <a:rPr lang="en-US" altLang="zh-TW" sz="2000" dirty="0"/>
              <a:t>   All the coding genes were categorized by their stop codons (three groups: TAA/TAG/TGA). To plot the distribution of m6A probability value around stop codon (the position 0 was the T nucleotide for stop codons), we first calculated the m6A probability value of each nucleotide flanking the stop codon (−500 </a:t>
            </a:r>
            <a:r>
              <a:rPr lang="en-US" altLang="zh-TW" sz="2000" dirty="0" err="1"/>
              <a:t>nt</a:t>
            </a:r>
            <a:r>
              <a:rPr lang="en-US" altLang="zh-TW" sz="2000" dirty="0"/>
              <a:t> to +500 </a:t>
            </a:r>
            <a:r>
              <a:rPr lang="en-US" altLang="zh-TW" sz="2000" dirty="0" err="1"/>
              <a:t>nt</a:t>
            </a:r>
            <a:r>
              <a:rPr lang="en-US" altLang="zh-TW" sz="2000" dirty="0"/>
              <a:t>) by iM6A. The total probability value for each position was summed, and the average probability value was computed by dividing the total number of transcripts at each position (Fig. 6a).</a:t>
            </a:r>
            <a:endParaRPr lang="zh-TW" altLang="en-US" sz="2000" dirty="0"/>
          </a:p>
        </p:txBody>
      </p:sp>
    </p:spTree>
    <p:extLst>
      <p:ext uri="{BB962C8B-B14F-4D97-AF65-F5344CB8AC3E}">
        <p14:creationId xmlns:p14="http://schemas.microsoft.com/office/powerpoint/2010/main" val="15002405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C697453-E547-39B0-78D2-F890D4277E83}"/>
              </a:ext>
            </a:extLst>
          </p:cNvPr>
          <p:cNvPicPr>
            <a:picLocks noChangeAspect="1"/>
          </p:cNvPicPr>
          <p:nvPr/>
        </p:nvPicPr>
        <p:blipFill>
          <a:blip r:embed="rId2"/>
          <a:stretch>
            <a:fillRect/>
          </a:stretch>
        </p:blipFill>
        <p:spPr>
          <a:xfrm>
            <a:off x="1169903" y="685790"/>
            <a:ext cx="4797845" cy="4753827"/>
          </a:xfrm>
          <a:prstGeom prst="rect">
            <a:avLst/>
          </a:prstGeom>
        </p:spPr>
      </p:pic>
      <p:pic>
        <p:nvPicPr>
          <p:cNvPr id="7" name="圖片 6">
            <a:extLst>
              <a:ext uri="{FF2B5EF4-FFF2-40B4-BE49-F238E27FC236}">
                <a16:creationId xmlns:a16="http://schemas.microsoft.com/office/drawing/2014/main" id="{B0506FE1-4F59-0F85-D77A-4BC41CD1B54C}"/>
              </a:ext>
            </a:extLst>
          </p:cNvPr>
          <p:cNvPicPr>
            <a:picLocks noChangeAspect="1"/>
          </p:cNvPicPr>
          <p:nvPr/>
        </p:nvPicPr>
        <p:blipFill>
          <a:blip r:embed="rId3"/>
          <a:stretch>
            <a:fillRect/>
          </a:stretch>
        </p:blipFill>
        <p:spPr>
          <a:xfrm>
            <a:off x="6693890" y="685790"/>
            <a:ext cx="4672332" cy="4753827"/>
          </a:xfrm>
          <a:prstGeom prst="rect">
            <a:avLst/>
          </a:prstGeom>
        </p:spPr>
      </p:pic>
      <p:sp>
        <p:nvSpPr>
          <p:cNvPr id="8" name="文字方塊 7">
            <a:extLst>
              <a:ext uri="{FF2B5EF4-FFF2-40B4-BE49-F238E27FC236}">
                <a16:creationId xmlns:a16="http://schemas.microsoft.com/office/drawing/2014/main" id="{F55C3BBA-9A15-AFD5-B8B6-DE6D6F861E1D}"/>
              </a:ext>
            </a:extLst>
          </p:cNvPr>
          <p:cNvSpPr txBox="1"/>
          <p:nvPr/>
        </p:nvSpPr>
        <p:spPr>
          <a:xfrm>
            <a:off x="838043" y="316459"/>
            <a:ext cx="1614196"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ED1BEDF6-C90A-37F4-7D7D-428090AE1A8B}"/>
              </a:ext>
            </a:extLst>
          </p:cNvPr>
          <p:cNvSpPr txBox="1"/>
          <p:nvPr/>
        </p:nvSpPr>
        <p:spPr>
          <a:xfrm>
            <a:off x="6691804" y="316459"/>
            <a:ext cx="1614196" cy="369332"/>
          </a:xfrm>
          <a:prstGeom prst="rect">
            <a:avLst/>
          </a:prstGeom>
          <a:noFill/>
        </p:spPr>
        <p:txBody>
          <a:bodyPr wrap="square" rtlCol="0">
            <a:spAutoFit/>
          </a:bodyPr>
          <a:lstStyle/>
          <a:p>
            <a:r>
              <a:rPr lang="en-US" altLang="zh-TW" dirty="0"/>
              <a:t>Human</a:t>
            </a:r>
            <a:endParaRPr lang="zh-TW" altLang="en-US" dirty="0"/>
          </a:p>
        </p:txBody>
      </p:sp>
      <p:graphicFrame>
        <p:nvGraphicFramePr>
          <p:cNvPr id="6" name="表格 3">
            <a:extLst>
              <a:ext uri="{FF2B5EF4-FFF2-40B4-BE49-F238E27FC236}">
                <a16:creationId xmlns:a16="http://schemas.microsoft.com/office/drawing/2014/main" id="{DB7B0C13-89AD-7CDF-8A78-FE02B3A6CFB9}"/>
              </a:ext>
            </a:extLst>
          </p:cNvPr>
          <p:cNvGraphicFramePr>
            <a:graphicFrameLocks noGrp="1"/>
          </p:cNvGraphicFramePr>
          <p:nvPr>
            <p:extLst>
              <p:ext uri="{D42A27DB-BD31-4B8C-83A1-F6EECF244321}">
                <p14:modId xmlns:p14="http://schemas.microsoft.com/office/powerpoint/2010/main" val="2691971386"/>
              </p:ext>
            </p:extLst>
          </p:nvPr>
        </p:nvGraphicFramePr>
        <p:xfrm>
          <a:off x="2072918" y="5394960"/>
          <a:ext cx="7789660" cy="1463040"/>
        </p:xfrm>
        <a:graphic>
          <a:graphicData uri="http://schemas.openxmlformats.org/drawingml/2006/table">
            <a:tbl>
              <a:tblPr firstRow="1" bandRow="1">
                <a:tableStyleId>{5C22544A-7EE6-4342-B048-85BDC9FD1C3A}</a:tableStyleId>
              </a:tblPr>
              <a:tblGrid>
                <a:gridCol w="778966">
                  <a:extLst>
                    <a:ext uri="{9D8B030D-6E8A-4147-A177-3AD203B41FA5}">
                      <a16:colId xmlns:a16="http://schemas.microsoft.com/office/drawing/2014/main" val="1479621601"/>
                    </a:ext>
                  </a:extLst>
                </a:gridCol>
                <a:gridCol w="778966">
                  <a:extLst>
                    <a:ext uri="{9D8B030D-6E8A-4147-A177-3AD203B41FA5}">
                      <a16:colId xmlns:a16="http://schemas.microsoft.com/office/drawing/2014/main" val="4282384714"/>
                    </a:ext>
                  </a:extLst>
                </a:gridCol>
                <a:gridCol w="778966">
                  <a:extLst>
                    <a:ext uri="{9D8B030D-6E8A-4147-A177-3AD203B41FA5}">
                      <a16:colId xmlns:a16="http://schemas.microsoft.com/office/drawing/2014/main" val="1614911299"/>
                    </a:ext>
                  </a:extLst>
                </a:gridCol>
                <a:gridCol w="778966">
                  <a:extLst>
                    <a:ext uri="{9D8B030D-6E8A-4147-A177-3AD203B41FA5}">
                      <a16:colId xmlns:a16="http://schemas.microsoft.com/office/drawing/2014/main" val="3250277456"/>
                    </a:ext>
                  </a:extLst>
                </a:gridCol>
                <a:gridCol w="778966">
                  <a:extLst>
                    <a:ext uri="{9D8B030D-6E8A-4147-A177-3AD203B41FA5}">
                      <a16:colId xmlns:a16="http://schemas.microsoft.com/office/drawing/2014/main" val="3735428101"/>
                    </a:ext>
                  </a:extLst>
                </a:gridCol>
                <a:gridCol w="778966">
                  <a:extLst>
                    <a:ext uri="{9D8B030D-6E8A-4147-A177-3AD203B41FA5}">
                      <a16:colId xmlns:a16="http://schemas.microsoft.com/office/drawing/2014/main" val="2460414039"/>
                    </a:ext>
                  </a:extLst>
                </a:gridCol>
                <a:gridCol w="778966">
                  <a:extLst>
                    <a:ext uri="{9D8B030D-6E8A-4147-A177-3AD203B41FA5}">
                      <a16:colId xmlns:a16="http://schemas.microsoft.com/office/drawing/2014/main" val="2910454124"/>
                    </a:ext>
                  </a:extLst>
                </a:gridCol>
                <a:gridCol w="778966">
                  <a:extLst>
                    <a:ext uri="{9D8B030D-6E8A-4147-A177-3AD203B41FA5}">
                      <a16:colId xmlns:a16="http://schemas.microsoft.com/office/drawing/2014/main" val="2659276160"/>
                    </a:ext>
                  </a:extLst>
                </a:gridCol>
                <a:gridCol w="778966">
                  <a:extLst>
                    <a:ext uri="{9D8B030D-6E8A-4147-A177-3AD203B41FA5}">
                      <a16:colId xmlns:a16="http://schemas.microsoft.com/office/drawing/2014/main" val="1249760758"/>
                    </a:ext>
                  </a:extLst>
                </a:gridCol>
                <a:gridCol w="778966">
                  <a:extLst>
                    <a:ext uri="{9D8B030D-6E8A-4147-A177-3AD203B41FA5}">
                      <a16:colId xmlns:a16="http://schemas.microsoft.com/office/drawing/2014/main" val="3105905900"/>
                    </a:ext>
                  </a:extLst>
                </a:gridCol>
              </a:tblGrid>
              <a:tr h="297853">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T</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R</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R</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rgbClr val="FF0000"/>
                          </a:solidFill>
                        </a:rPr>
                        <a:t>A</a:t>
                      </a:r>
                      <a:endParaRPr lang="zh-TW"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C</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N</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9689505"/>
                  </a:ext>
                </a:extLst>
              </a:tr>
              <a:tr h="297853">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solidFill>
                            <a:srgbClr val="FF0000"/>
                          </a:solidFill>
                        </a:rPr>
                        <a:t>A</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C</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N</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080498"/>
                  </a:ext>
                </a:extLst>
              </a:tr>
              <a:tr h="297853">
                <a:tc>
                  <a:txBody>
                    <a:bodyPr/>
                    <a:lstStyle/>
                    <a:p>
                      <a:pPr algn="ctr"/>
                      <a:r>
                        <a:rPr lang="en-US" altLang="zh-TW" dirty="0"/>
                        <a:t>N</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solidFill>
                            <a:srgbClr val="FF0000"/>
                          </a:solidFill>
                        </a:rPr>
                        <a:t>A</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C</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931969"/>
                  </a:ext>
                </a:extLst>
              </a:tr>
              <a:tr h="349973">
                <a:tc>
                  <a:txBody>
                    <a:bodyPr/>
                    <a:lstStyle/>
                    <a:p>
                      <a:pPr algn="ctr"/>
                      <a:r>
                        <a:rPr lang="en-US" altLang="zh-TW" dirty="0"/>
                        <a:t>-4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3741461"/>
                  </a:ext>
                </a:extLst>
              </a:tr>
            </a:tbl>
          </a:graphicData>
        </a:graphic>
      </p:graphicFrame>
    </p:spTree>
    <p:extLst>
      <p:ext uri="{BB962C8B-B14F-4D97-AF65-F5344CB8AC3E}">
        <p14:creationId xmlns:p14="http://schemas.microsoft.com/office/powerpoint/2010/main" val="3735444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Next, we performed stop codon swaps and evaluated the resulting impact on m6A deposition (Fig. 6b). We found that the m6A probability at all the three locations decreased when the stop codon was changed to TAA or TAG, particularly for Position −2: NRACTRR and Position 2: TRACN (Fig. 6b, c for mouse, Supplementary Fig. 6b, c for human). </a:t>
            </a:r>
            <a:endParaRPr lang="zh-TW" altLang="en-US" sz="2000" dirty="0"/>
          </a:p>
        </p:txBody>
      </p:sp>
    </p:spTree>
    <p:extLst>
      <p:ext uri="{BB962C8B-B14F-4D97-AF65-F5344CB8AC3E}">
        <p14:creationId xmlns:p14="http://schemas.microsoft.com/office/powerpoint/2010/main" val="36130387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Distribution of m6A probability value around stop codon.</a:t>
            </a:r>
          </a:p>
          <a:p>
            <a:pPr marL="0" indent="0">
              <a:buNone/>
            </a:pPr>
            <a:r>
              <a:rPr lang="zh-TW" altLang="en-US" sz="2000" dirty="0"/>
              <a:t>    </a:t>
            </a:r>
            <a:r>
              <a:rPr lang="en-US" altLang="zh-TW" sz="2000" dirty="0"/>
              <a:t>For the stop codon swap, the TGA stop codon was substituted by the TAA or the TAG stop codon (Fig. 6b). Similarly, TAA or TAG was replaced by TGA. The average m6A probability value around the stop codon was also calculated by the iM6A. For the m6A sites adjacent to the stop codon (Position −2: NRACTRR, Position 2: TRACN, Position 3: TRRACN), we evaluated the m6A probability value changes by the CDF (Cumulative Distribution Function) plot, and the p-values were calculated by the KS-test (Kolmogorov-Smirnov test).</a:t>
            </a:r>
          </a:p>
        </p:txBody>
      </p:sp>
    </p:spTree>
    <p:extLst>
      <p:ext uri="{BB962C8B-B14F-4D97-AF65-F5344CB8AC3E}">
        <p14:creationId xmlns:p14="http://schemas.microsoft.com/office/powerpoint/2010/main" val="2032533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B2AD730-7304-9D8F-E132-1F4C62D7B81E}"/>
              </a:ext>
            </a:extLst>
          </p:cNvPr>
          <p:cNvSpPr txBox="1"/>
          <p:nvPr/>
        </p:nvSpPr>
        <p:spPr>
          <a:xfrm>
            <a:off x="738477" y="137785"/>
            <a:ext cx="931702" cy="369332"/>
          </a:xfrm>
          <a:prstGeom prst="rect">
            <a:avLst/>
          </a:prstGeom>
          <a:noFill/>
        </p:spPr>
        <p:txBody>
          <a:bodyPr wrap="square" rtlCol="0">
            <a:spAutoFit/>
          </a:bodyPr>
          <a:lstStyle/>
          <a:p>
            <a:r>
              <a:rPr lang="en-US" altLang="zh-TW" dirty="0"/>
              <a:t>Mouse</a:t>
            </a:r>
            <a:endParaRPr lang="zh-TW" altLang="en-US" dirty="0"/>
          </a:p>
        </p:txBody>
      </p:sp>
      <p:pic>
        <p:nvPicPr>
          <p:cNvPr id="6" name="圖片 5">
            <a:extLst>
              <a:ext uri="{FF2B5EF4-FFF2-40B4-BE49-F238E27FC236}">
                <a16:creationId xmlns:a16="http://schemas.microsoft.com/office/drawing/2014/main" id="{0C8F0A5C-DA89-A06B-9DA9-E2DCE2C59F69}"/>
              </a:ext>
            </a:extLst>
          </p:cNvPr>
          <p:cNvPicPr>
            <a:picLocks noChangeAspect="1"/>
          </p:cNvPicPr>
          <p:nvPr/>
        </p:nvPicPr>
        <p:blipFill>
          <a:blip r:embed="rId2"/>
          <a:stretch>
            <a:fillRect/>
          </a:stretch>
        </p:blipFill>
        <p:spPr>
          <a:xfrm>
            <a:off x="2004648" y="0"/>
            <a:ext cx="3730896" cy="6858000"/>
          </a:xfrm>
          <a:prstGeom prst="rect">
            <a:avLst/>
          </a:prstGeom>
        </p:spPr>
      </p:pic>
      <p:pic>
        <p:nvPicPr>
          <p:cNvPr id="8" name="圖片 7">
            <a:extLst>
              <a:ext uri="{FF2B5EF4-FFF2-40B4-BE49-F238E27FC236}">
                <a16:creationId xmlns:a16="http://schemas.microsoft.com/office/drawing/2014/main" id="{B9C8F751-EFD6-AC2D-8057-925C3AA41106}"/>
              </a:ext>
            </a:extLst>
          </p:cNvPr>
          <p:cNvPicPr>
            <a:picLocks noChangeAspect="1"/>
          </p:cNvPicPr>
          <p:nvPr/>
        </p:nvPicPr>
        <p:blipFill>
          <a:blip r:embed="rId3"/>
          <a:stretch>
            <a:fillRect/>
          </a:stretch>
        </p:blipFill>
        <p:spPr>
          <a:xfrm>
            <a:off x="5735544" y="1418944"/>
            <a:ext cx="5820587" cy="4020111"/>
          </a:xfrm>
          <a:prstGeom prst="rect">
            <a:avLst/>
          </a:prstGeom>
        </p:spPr>
      </p:pic>
      <p:sp>
        <p:nvSpPr>
          <p:cNvPr id="2" name="文字方塊 1">
            <a:extLst>
              <a:ext uri="{FF2B5EF4-FFF2-40B4-BE49-F238E27FC236}">
                <a16:creationId xmlns:a16="http://schemas.microsoft.com/office/drawing/2014/main" id="{DC084BBD-130D-14A1-8F2C-382850B7CADB}"/>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17678181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B2AD730-7304-9D8F-E132-1F4C62D7B81E}"/>
              </a:ext>
            </a:extLst>
          </p:cNvPr>
          <p:cNvSpPr txBox="1"/>
          <p:nvPr/>
        </p:nvSpPr>
        <p:spPr>
          <a:xfrm>
            <a:off x="710485" y="137785"/>
            <a:ext cx="931702" cy="369332"/>
          </a:xfrm>
          <a:prstGeom prst="rect">
            <a:avLst/>
          </a:prstGeom>
          <a:noFill/>
        </p:spPr>
        <p:txBody>
          <a:bodyPr wrap="square" rtlCol="0">
            <a:spAutoFit/>
          </a:bodyPr>
          <a:lstStyle/>
          <a:p>
            <a:r>
              <a:rPr lang="en-US" altLang="zh-TW" dirty="0"/>
              <a:t>Human</a:t>
            </a:r>
            <a:endParaRPr lang="zh-TW" altLang="en-US" dirty="0"/>
          </a:p>
        </p:txBody>
      </p:sp>
      <p:pic>
        <p:nvPicPr>
          <p:cNvPr id="3" name="圖片 2">
            <a:extLst>
              <a:ext uri="{FF2B5EF4-FFF2-40B4-BE49-F238E27FC236}">
                <a16:creationId xmlns:a16="http://schemas.microsoft.com/office/drawing/2014/main" id="{8ADB1EF9-6224-D8F9-CE9F-CBA34C7AC307}"/>
              </a:ext>
            </a:extLst>
          </p:cNvPr>
          <p:cNvPicPr>
            <a:picLocks noChangeAspect="1"/>
          </p:cNvPicPr>
          <p:nvPr/>
        </p:nvPicPr>
        <p:blipFill>
          <a:blip r:embed="rId2"/>
          <a:stretch>
            <a:fillRect/>
          </a:stretch>
        </p:blipFill>
        <p:spPr>
          <a:xfrm>
            <a:off x="2150134" y="-1"/>
            <a:ext cx="3585410" cy="6858000"/>
          </a:xfrm>
          <a:prstGeom prst="rect">
            <a:avLst/>
          </a:prstGeom>
        </p:spPr>
      </p:pic>
      <p:pic>
        <p:nvPicPr>
          <p:cNvPr id="7" name="圖片 6">
            <a:extLst>
              <a:ext uri="{FF2B5EF4-FFF2-40B4-BE49-F238E27FC236}">
                <a16:creationId xmlns:a16="http://schemas.microsoft.com/office/drawing/2014/main" id="{9FCB2948-50E1-D72B-814A-34FD186C1727}"/>
              </a:ext>
            </a:extLst>
          </p:cNvPr>
          <p:cNvPicPr>
            <a:picLocks noChangeAspect="1"/>
          </p:cNvPicPr>
          <p:nvPr/>
        </p:nvPicPr>
        <p:blipFill>
          <a:blip r:embed="rId3"/>
          <a:stretch>
            <a:fillRect/>
          </a:stretch>
        </p:blipFill>
        <p:spPr>
          <a:xfrm>
            <a:off x="5735544" y="1339211"/>
            <a:ext cx="6192114" cy="4515480"/>
          </a:xfrm>
          <a:prstGeom prst="rect">
            <a:avLst/>
          </a:prstGeom>
        </p:spPr>
      </p:pic>
      <p:sp>
        <p:nvSpPr>
          <p:cNvPr id="5" name="文字方塊 4">
            <a:extLst>
              <a:ext uri="{FF2B5EF4-FFF2-40B4-BE49-F238E27FC236}">
                <a16:creationId xmlns:a16="http://schemas.microsoft.com/office/drawing/2014/main" id="{FA08F59D-6987-907E-97FB-0A52A12556CE}"/>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2873171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Distribution of m6A probability value around stop codon.</a:t>
            </a:r>
          </a:p>
          <a:p>
            <a:pPr marL="0" indent="0">
              <a:buNone/>
            </a:pPr>
            <a:r>
              <a:rPr lang="zh-TW" altLang="en-US" sz="2000" dirty="0"/>
              <a:t>     </a:t>
            </a:r>
            <a:r>
              <a:rPr lang="en-US" altLang="zh-TW" sz="2000" dirty="0"/>
              <a:t>Conversely, m6A probability at the three locations increased when TAA or TAG was changed to TGA, again particularly for Position −2: NRACTRR and Position 2: TRACN (Fig. 6b, d for mouse, Supplementary Fig. 6b, d for human). Both stop codon swap experiments support that the TGA stop codon may favor m6A deposition at and adjacent to a stop codon location.</a:t>
            </a:r>
          </a:p>
        </p:txBody>
      </p:sp>
    </p:spTree>
    <p:extLst>
      <p:ext uri="{BB962C8B-B14F-4D97-AF65-F5344CB8AC3E}">
        <p14:creationId xmlns:p14="http://schemas.microsoft.com/office/powerpoint/2010/main" val="24559915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1613B13-BC1E-AE4A-076D-1854B699770A}"/>
              </a:ext>
            </a:extLst>
          </p:cNvPr>
          <p:cNvPicPr>
            <a:picLocks noChangeAspect="1"/>
          </p:cNvPicPr>
          <p:nvPr/>
        </p:nvPicPr>
        <p:blipFill>
          <a:blip r:embed="rId2"/>
          <a:stretch>
            <a:fillRect/>
          </a:stretch>
        </p:blipFill>
        <p:spPr>
          <a:xfrm>
            <a:off x="5821843" y="1348782"/>
            <a:ext cx="6370157" cy="4160433"/>
          </a:xfrm>
          <a:prstGeom prst="rect">
            <a:avLst/>
          </a:prstGeom>
        </p:spPr>
      </p:pic>
      <p:pic>
        <p:nvPicPr>
          <p:cNvPr id="12" name="圖片 11">
            <a:extLst>
              <a:ext uri="{FF2B5EF4-FFF2-40B4-BE49-F238E27FC236}">
                <a16:creationId xmlns:a16="http://schemas.microsoft.com/office/drawing/2014/main" id="{C0C48007-9D08-0470-7613-694BFDF23CF6}"/>
              </a:ext>
            </a:extLst>
          </p:cNvPr>
          <p:cNvPicPr>
            <a:picLocks noChangeAspect="1"/>
          </p:cNvPicPr>
          <p:nvPr/>
        </p:nvPicPr>
        <p:blipFill>
          <a:blip r:embed="rId3"/>
          <a:stretch>
            <a:fillRect/>
          </a:stretch>
        </p:blipFill>
        <p:spPr>
          <a:xfrm>
            <a:off x="2126143" y="0"/>
            <a:ext cx="3695700" cy="6858000"/>
          </a:xfrm>
          <a:prstGeom prst="rect">
            <a:avLst/>
          </a:prstGeom>
        </p:spPr>
      </p:pic>
      <p:sp>
        <p:nvSpPr>
          <p:cNvPr id="13" name="文字方塊 12">
            <a:extLst>
              <a:ext uri="{FF2B5EF4-FFF2-40B4-BE49-F238E27FC236}">
                <a16:creationId xmlns:a16="http://schemas.microsoft.com/office/drawing/2014/main" id="{AC4B8F00-D7B6-4848-E365-5A98709A3C47}"/>
              </a:ext>
            </a:extLst>
          </p:cNvPr>
          <p:cNvSpPr txBox="1"/>
          <p:nvPr/>
        </p:nvSpPr>
        <p:spPr>
          <a:xfrm>
            <a:off x="783771" y="447869"/>
            <a:ext cx="1342372" cy="369332"/>
          </a:xfrm>
          <a:prstGeom prst="rect">
            <a:avLst/>
          </a:prstGeom>
          <a:noFill/>
        </p:spPr>
        <p:txBody>
          <a:bodyPr wrap="square" rtlCol="0">
            <a:spAutoFit/>
          </a:bodyPr>
          <a:lstStyle/>
          <a:p>
            <a:r>
              <a:rPr lang="en-US" altLang="zh-TW" dirty="0"/>
              <a:t>Mouse</a:t>
            </a:r>
          </a:p>
        </p:txBody>
      </p:sp>
      <p:sp>
        <p:nvSpPr>
          <p:cNvPr id="14" name="文字方塊 13">
            <a:extLst>
              <a:ext uri="{FF2B5EF4-FFF2-40B4-BE49-F238E27FC236}">
                <a16:creationId xmlns:a16="http://schemas.microsoft.com/office/drawing/2014/main" id="{0F481CAB-940C-D62A-A4FE-77947B0A68D7}"/>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3246991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A56E448-8D05-4897-032B-0E60F009429C}"/>
              </a:ext>
            </a:extLst>
          </p:cNvPr>
          <p:cNvPicPr>
            <a:picLocks noChangeAspect="1"/>
          </p:cNvPicPr>
          <p:nvPr/>
        </p:nvPicPr>
        <p:blipFill>
          <a:blip r:embed="rId2"/>
          <a:stretch>
            <a:fillRect/>
          </a:stretch>
        </p:blipFill>
        <p:spPr>
          <a:xfrm>
            <a:off x="2150134" y="-1"/>
            <a:ext cx="3585410" cy="6858000"/>
          </a:xfrm>
          <a:prstGeom prst="rect">
            <a:avLst/>
          </a:prstGeom>
        </p:spPr>
      </p:pic>
      <p:pic>
        <p:nvPicPr>
          <p:cNvPr id="3" name="圖片 2">
            <a:extLst>
              <a:ext uri="{FF2B5EF4-FFF2-40B4-BE49-F238E27FC236}">
                <a16:creationId xmlns:a16="http://schemas.microsoft.com/office/drawing/2014/main" id="{9C095E22-1D09-1F99-17C4-22947BE3DD65}"/>
              </a:ext>
            </a:extLst>
          </p:cNvPr>
          <p:cNvPicPr>
            <a:picLocks noChangeAspect="1"/>
          </p:cNvPicPr>
          <p:nvPr/>
        </p:nvPicPr>
        <p:blipFill>
          <a:blip r:embed="rId3"/>
          <a:stretch>
            <a:fillRect/>
          </a:stretch>
        </p:blipFill>
        <p:spPr>
          <a:xfrm>
            <a:off x="5735544" y="1176022"/>
            <a:ext cx="6363588" cy="4505954"/>
          </a:xfrm>
          <a:prstGeom prst="rect">
            <a:avLst/>
          </a:prstGeom>
        </p:spPr>
      </p:pic>
      <p:sp>
        <p:nvSpPr>
          <p:cNvPr id="5" name="文字方塊 4">
            <a:extLst>
              <a:ext uri="{FF2B5EF4-FFF2-40B4-BE49-F238E27FC236}">
                <a16:creationId xmlns:a16="http://schemas.microsoft.com/office/drawing/2014/main" id="{C1A721A2-77FE-DD29-22BE-D53AE2416BBA}"/>
              </a:ext>
            </a:extLst>
          </p:cNvPr>
          <p:cNvSpPr txBox="1"/>
          <p:nvPr/>
        </p:nvSpPr>
        <p:spPr>
          <a:xfrm>
            <a:off x="807762" y="447869"/>
            <a:ext cx="1342372" cy="369332"/>
          </a:xfrm>
          <a:prstGeom prst="rect">
            <a:avLst/>
          </a:prstGeom>
          <a:noFill/>
        </p:spPr>
        <p:txBody>
          <a:bodyPr wrap="square" rtlCol="0">
            <a:spAutoFit/>
          </a:bodyPr>
          <a:lstStyle/>
          <a:p>
            <a:r>
              <a:rPr lang="en-US" altLang="zh-TW" dirty="0"/>
              <a:t>Human</a:t>
            </a:r>
          </a:p>
        </p:txBody>
      </p:sp>
      <p:sp>
        <p:nvSpPr>
          <p:cNvPr id="6" name="文字方塊 5">
            <a:extLst>
              <a:ext uri="{FF2B5EF4-FFF2-40B4-BE49-F238E27FC236}">
                <a16:creationId xmlns:a16="http://schemas.microsoft.com/office/drawing/2014/main" id="{0865BF06-99CA-EDF9-1792-D78BF34DB225}"/>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29749527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We further categorized the transcripts into</a:t>
            </a:r>
            <a:r>
              <a:rPr lang="zh-TW" altLang="en-US" sz="2000" dirty="0"/>
              <a:t> </a:t>
            </a:r>
            <a:r>
              <a:rPr lang="en-US" altLang="zh-TW" sz="2000" dirty="0"/>
              <a:t>two groups according to their stop codons (TGA or non-TGA), and found that transcripts with the m6A sites at and adjacent to stop codons were statistically enriched with the TGA stop codon (P &lt; 1 × 10−4, Fisher’s exact test) (Fig. 6e for mouse, and Supplementary Fig. 6e for human).</a:t>
            </a:r>
            <a:endParaRPr lang="zh-TW" altLang="en-US" sz="2000" dirty="0"/>
          </a:p>
        </p:txBody>
      </p:sp>
      <p:pic>
        <p:nvPicPr>
          <p:cNvPr id="4" name="圖片 3">
            <a:extLst>
              <a:ext uri="{FF2B5EF4-FFF2-40B4-BE49-F238E27FC236}">
                <a16:creationId xmlns:a16="http://schemas.microsoft.com/office/drawing/2014/main" id="{11A4F14A-3586-11F3-000C-B05262B1FCC9}"/>
              </a:ext>
            </a:extLst>
          </p:cNvPr>
          <p:cNvPicPr>
            <a:picLocks noChangeAspect="1"/>
          </p:cNvPicPr>
          <p:nvPr/>
        </p:nvPicPr>
        <p:blipFill>
          <a:blip r:embed="rId2"/>
          <a:stretch>
            <a:fillRect/>
          </a:stretch>
        </p:blipFill>
        <p:spPr>
          <a:xfrm>
            <a:off x="6096000" y="3279300"/>
            <a:ext cx="4172532" cy="2257740"/>
          </a:xfrm>
          <a:prstGeom prst="rect">
            <a:avLst/>
          </a:prstGeom>
        </p:spPr>
      </p:pic>
      <p:sp>
        <p:nvSpPr>
          <p:cNvPr id="5" name="文字方塊 4">
            <a:extLst>
              <a:ext uri="{FF2B5EF4-FFF2-40B4-BE49-F238E27FC236}">
                <a16:creationId xmlns:a16="http://schemas.microsoft.com/office/drawing/2014/main" id="{5483490E-4002-2406-8050-FC2C843062B3}"/>
              </a:ext>
            </a:extLst>
          </p:cNvPr>
          <p:cNvSpPr txBox="1"/>
          <p:nvPr/>
        </p:nvSpPr>
        <p:spPr>
          <a:xfrm>
            <a:off x="1565114" y="2782150"/>
            <a:ext cx="931702" cy="369332"/>
          </a:xfrm>
          <a:prstGeom prst="rect">
            <a:avLst/>
          </a:prstGeom>
          <a:noFill/>
        </p:spPr>
        <p:txBody>
          <a:bodyPr wrap="square" rtlCol="0">
            <a:spAutoFit/>
          </a:bodyPr>
          <a:lstStyle/>
          <a:p>
            <a:r>
              <a:rPr lang="en-US" altLang="zh-TW" dirty="0"/>
              <a:t>Mouse</a:t>
            </a:r>
            <a:endParaRPr lang="zh-TW" altLang="en-US" dirty="0"/>
          </a:p>
        </p:txBody>
      </p:sp>
      <p:sp>
        <p:nvSpPr>
          <p:cNvPr id="6" name="文字方塊 5">
            <a:extLst>
              <a:ext uri="{FF2B5EF4-FFF2-40B4-BE49-F238E27FC236}">
                <a16:creationId xmlns:a16="http://schemas.microsoft.com/office/drawing/2014/main" id="{EB117164-F615-99F8-6020-2BE64829530A}"/>
              </a:ext>
            </a:extLst>
          </p:cNvPr>
          <p:cNvSpPr txBox="1"/>
          <p:nvPr/>
        </p:nvSpPr>
        <p:spPr>
          <a:xfrm>
            <a:off x="6096000" y="2782150"/>
            <a:ext cx="931702" cy="369332"/>
          </a:xfrm>
          <a:prstGeom prst="rect">
            <a:avLst/>
          </a:prstGeom>
          <a:noFill/>
        </p:spPr>
        <p:txBody>
          <a:bodyPr wrap="square" rtlCol="0">
            <a:spAutoFit/>
          </a:bodyPr>
          <a:lstStyle/>
          <a:p>
            <a:r>
              <a:rPr lang="en-US" altLang="zh-TW" dirty="0"/>
              <a:t>Human</a:t>
            </a:r>
            <a:endParaRPr lang="zh-TW" altLang="en-US" dirty="0"/>
          </a:p>
        </p:txBody>
      </p:sp>
      <p:pic>
        <p:nvPicPr>
          <p:cNvPr id="8" name="圖片 7">
            <a:extLst>
              <a:ext uri="{FF2B5EF4-FFF2-40B4-BE49-F238E27FC236}">
                <a16:creationId xmlns:a16="http://schemas.microsoft.com/office/drawing/2014/main" id="{0FC65468-9152-3550-315A-280EE6F4A2FC}"/>
              </a:ext>
            </a:extLst>
          </p:cNvPr>
          <p:cNvPicPr>
            <a:picLocks noChangeAspect="1"/>
          </p:cNvPicPr>
          <p:nvPr/>
        </p:nvPicPr>
        <p:blipFill>
          <a:blip r:embed="rId3"/>
          <a:stretch>
            <a:fillRect/>
          </a:stretch>
        </p:blipFill>
        <p:spPr>
          <a:xfrm>
            <a:off x="1565114" y="3279300"/>
            <a:ext cx="3772426" cy="2200582"/>
          </a:xfrm>
          <a:prstGeom prst="rect">
            <a:avLst/>
          </a:prstGeom>
        </p:spPr>
      </p:pic>
      <p:sp>
        <p:nvSpPr>
          <p:cNvPr id="2" name="文字方塊 1">
            <a:extLst>
              <a:ext uri="{FF2B5EF4-FFF2-40B4-BE49-F238E27FC236}">
                <a16:creationId xmlns:a16="http://schemas.microsoft.com/office/drawing/2014/main" id="{910C27B4-5E4A-E523-2C32-B6E0FCEA6AED}"/>
              </a:ext>
            </a:extLst>
          </p:cNvPr>
          <p:cNvSpPr txBox="1"/>
          <p:nvPr/>
        </p:nvSpPr>
        <p:spPr>
          <a:xfrm>
            <a:off x="1565114" y="5646198"/>
            <a:ext cx="8703418" cy="954107"/>
          </a:xfrm>
          <a:prstGeom prst="rect">
            <a:avLst/>
          </a:prstGeom>
          <a:noFill/>
        </p:spPr>
        <p:txBody>
          <a:bodyPr wrap="square" rtlCol="0">
            <a:spAutoFit/>
          </a:bodyPr>
          <a:lstStyle/>
          <a:p>
            <a:r>
              <a:rPr lang="en-US" altLang="zh-TW" sz="1400" dirty="0"/>
              <a:t>The m6A sites were categorized into two groups (m6A or non-m6A) based on its probability value (the cutoff = 0.05), donut plot of percentage of stop codon for m6A sites and non-m6A sites (Left panel). Bar plot of log2(odd ratio, m6A sites over non-m6A sites) of percentage of stop codon (Right panel). The p-value was calculated by the Fisher’s exact test.</a:t>
            </a:r>
            <a:endParaRPr lang="zh-TW" altLang="en-US" sz="1400" dirty="0"/>
          </a:p>
        </p:txBody>
      </p:sp>
    </p:spTree>
    <p:extLst>
      <p:ext uri="{BB962C8B-B14F-4D97-AF65-F5344CB8AC3E}">
        <p14:creationId xmlns:p14="http://schemas.microsoft.com/office/powerpoint/2010/main" val="11929049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As evolution conservation provides evidence for functional importance, we further explored the conservation of stop codons in all the transcripts. Indeed, the stop codon of a transcript was more conserved if it was a part of an m6A site, supporting its functional importance (Fig. 6f and Supplementary Fig. 7a for mouse, Supplementary Figs. 6f, 7b for human). </a:t>
            </a:r>
          </a:p>
          <a:p>
            <a:pPr marL="0" indent="0">
              <a:buNone/>
            </a:pPr>
            <a:r>
              <a:rPr lang="zh-TW" altLang="en-US" sz="2000" dirty="0"/>
              <a:t>    </a:t>
            </a:r>
            <a:r>
              <a:rPr lang="en-US" altLang="zh-TW" sz="2000" dirty="0"/>
              <a:t>In the situation that the stop codon of a transcript was be part of an m6A site, the TGA stop codons were more conserved than the non-TGA stop codons, supporting that the TGA stop codon may favor the m6A deposition at and adjacent to stop codon (Fig. 6f and Supplementary Fig. 7a for mouse, Supplementary Figs. 6f, 7b for human). Moreover, the TGA as a trimer motif may promote m6A deposition in comparison to TAA and TAG trimers (Supplementary Table 1)</a:t>
            </a:r>
            <a:endParaRPr lang="zh-TW" altLang="en-US" sz="2000" dirty="0"/>
          </a:p>
        </p:txBody>
      </p:sp>
    </p:spTree>
    <p:extLst>
      <p:ext uri="{BB962C8B-B14F-4D97-AF65-F5344CB8AC3E}">
        <p14:creationId xmlns:p14="http://schemas.microsoft.com/office/powerpoint/2010/main" val="14913080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of stop codons with or without m6A sites</a:t>
            </a:r>
          </a:p>
          <a:p>
            <a:pPr marL="0" indent="0">
              <a:buNone/>
            </a:pPr>
            <a:r>
              <a:rPr lang="zh-TW" altLang="en-US" sz="2000" dirty="0"/>
              <a:t>    </a:t>
            </a:r>
            <a:r>
              <a:rPr lang="en-US" altLang="zh-TW" sz="2000" dirty="0"/>
              <a:t>For the RAC sites adjacent to the stop codons (NRACTRR, TRACN, and TRRACN, and TRR represented the stop codon), we calculated the average </a:t>
            </a:r>
            <a:r>
              <a:rPr lang="en-US" altLang="zh-TW" sz="2000" dirty="0" err="1"/>
              <a:t>phyloP</a:t>
            </a:r>
            <a:r>
              <a:rPr lang="en-US" altLang="zh-TW" sz="2000" dirty="0"/>
              <a:t> score of its corresponding stop codon. The m6A sites were categorized into two groups (m6A or non-m6A) based on its probability value (the cutoff = 0.05), while its corresponded stop codon was also categorized into two groups (TGA or non-TGA). The donut plot was used to show the percentage of stop codon for the m6A sites and the nonm6A sites, and the p-value was calculated by the Fisher’s exact test. The conservation score of stop codons for each group was compared by the box plot, and the p-value was determined by the Student’s t-test.</a:t>
            </a:r>
            <a:endParaRPr lang="zh-TW" altLang="en-US" sz="2000" dirty="0"/>
          </a:p>
        </p:txBody>
      </p:sp>
    </p:spTree>
    <p:extLst>
      <p:ext uri="{BB962C8B-B14F-4D97-AF65-F5344CB8AC3E}">
        <p14:creationId xmlns:p14="http://schemas.microsoft.com/office/powerpoint/2010/main" val="39619205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Conservation analysis of stop codons with or without m6A-CLIP sites</a:t>
            </a:r>
            <a:r>
              <a:rPr lang="zh-TW" altLang="en-US" sz="2000" dirty="0"/>
              <a:t>    </a:t>
            </a:r>
            <a:endParaRPr lang="en-US" altLang="zh-TW" sz="2000" dirty="0"/>
          </a:p>
          <a:p>
            <a:pPr marL="0" indent="0">
              <a:buNone/>
            </a:pPr>
            <a:r>
              <a:rPr lang="en-US" altLang="zh-TW" sz="2000" dirty="0"/>
              <a:t>    For the RAC sites adjacent to or at the stop codons (NRACTRR, TRACN, and TRRACN, and TRR represented the stop codon), we calculated the average </a:t>
            </a:r>
            <a:r>
              <a:rPr lang="en-US" altLang="zh-TW" sz="2000" dirty="0" err="1"/>
              <a:t>phyloP</a:t>
            </a:r>
            <a:r>
              <a:rPr lang="en-US" altLang="zh-TW" sz="2000" dirty="0"/>
              <a:t> score of its corresponding stop codon. The stop codons adjacent to or with the m6A-CLIP sites were the stop codons that overlapped with either the m6A sites detected by m6A-CLIP at the three positions or the m6A peak region. </a:t>
            </a:r>
          </a:p>
          <a:p>
            <a:pPr marL="0" indent="0">
              <a:buNone/>
            </a:pPr>
            <a:r>
              <a:rPr lang="en-US" altLang="zh-TW" sz="2000" dirty="0"/>
              <a:t>    The control was the stop codons that was neither adjacent to nor at the m6A-CLIP sites nor overlapped with the m6A peak regions, and </a:t>
            </a:r>
            <a:r>
              <a:rPr lang="en-US" altLang="zh-TW" sz="2000" dirty="0">
                <a:solidFill>
                  <a:srgbClr val="FF0000"/>
                </a:solidFill>
              </a:rPr>
              <a:t>we further require the control stop codons to come from the transcripts with the m6A-CLIP sites (i.e., these transcripts had adequate expression level to have m6A sites detected by the m6A-CLIP). </a:t>
            </a:r>
            <a:r>
              <a:rPr lang="en-US" altLang="zh-TW" sz="2000" dirty="0"/>
              <a:t>Moreover, the stop codons were categorized into two groups (TGA or non-TGA). The conservation score of stop codons for each group was compared by the box plot, and the p-value was determined by the Student’s t-test.</a:t>
            </a:r>
            <a:endParaRPr lang="zh-TW" altLang="en-US" sz="2000" dirty="0"/>
          </a:p>
        </p:txBody>
      </p:sp>
    </p:spTree>
    <p:extLst>
      <p:ext uri="{BB962C8B-B14F-4D97-AF65-F5344CB8AC3E}">
        <p14:creationId xmlns:p14="http://schemas.microsoft.com/office/powerpoint/2010/main" val="19136819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70F9BAB-A1F4-B686-57C3-2FE340CCB706}"/>
              </a:ext>
            </a:extLst>
          </p:cNvPr>
          <p:cNvSpPr txBox="1"/>
          <p:nvPr/>
        </p:nvSpPr>
        <p:spPr>
          <a:xfrm>
            <a:off x="1341179" y="536583"/>
            <a:ext cx="931702" cy="369332"/>
          </a:xfrm>
          <a:prstGeom prst="rect">
            <a:avLst/>
          </a:prstGeom>
          <a:noFill/>
        </p:spPr>
        <p:txBody>
          <a:bodyPr wrap="square" rtlCol="0">
            <a:spAutoFit/>
          </a:bodyPr>
          <a:lstStyle/>
          <a:p>
            <a:r>
              <a:rPr lang="en-US" altLang="zh-TW" dirty="0"/>
              <a:t>Mouse</a:t>
            </a:r>
            <a:endParaRPr lang="zh-TW" altLang="en-US" dirty="0"/>
          </a:p>
        </p:txBody>
      </p:sp>
      <p:sp>
        <p:nvSpPr>
          <p:cNvPr id="5" name="文字方塊 4">
            <a:extLst>
              <a:ext uri="{FF2B5EF4-FFF2-40B4-BE49-F238E27FC236}">
                <a16:creationId xmlns:a16="http://schemas.microsoft.com/office/drawing/2014/main" id="{33D73F9F-D960-1EED-809A-9C85E9A4DBB4}"/>
              </a:ext>
            </a:extLst>
          </p:cNvPr>
          <p:cNvSpPr txBox="1"/>
          <p:nvPr/>
        </p:nvSpPr>
        <p:spPr>
          <a:xfrm>
            <a:off x="6096000" y="536583"/>
            <a:ext cx="931702" cy="369332"/>
          </a:xfrm>
          <a:prstGeom prst="rect">
            <a:avLst/>
          </a:prstGeom>
          <a:noFill/>
        </p:spPr>
        <p:txBody>
          <a:bodyPr wrap="square" rtlCol="0">
            <a:spAutoFit/>
          </a:bodyPr>
          <a:lstStyle/>
          <a:p>
            <a:r>
              <a:rPr lang="en-US" altLang="zh-TW" dirty="0"/>
              <a:t>Human</a:t>
            </a:r>
            <a:endParaRPr lang="zh-TW" altLang="en-US" dirty="0"/>
          </a:p>
        </p:txBody>
      </p:sp>
      <p:pic>
        <p:nvPicPr>
          <p:cNvPr id="7" name="圖片 6">
            <a:extLst>
              <a:ext uri="{FF2B5EF4-FFF2-40B4-BE49-F238E27FC236}">
                <a16:creationId xmlns:a16="http://schemas.microsoft.com/office/drawing/2014/main" id="{3370BC64-F5F4-DD70-F97B-6B3694FACC3B}"/>
              </a:ext>
            </a:extLst>
          </p:cNvPr>
          <p:cNvPicPr>
            <a:picLocks noChangeAspect="1"/>
          </p:cNvPicPr>
          <p:nvPr/>
        </p:nvPicPr>
        <p:blipFill>
          <a:blip r:embed="rId2"/>
          <a:stretch>
            <a:fillRect/>
          </a:stretch>
        </p:blipFill>
        <p:spPr>
          <a:xfrm>
            <a:off x="2441077" y="536583"/>
            <a:ext cx="2634775" cy="3084309"/>
          </a:xfrm>
          <a:prstGeom prst="rect">
            <a:avLst/>
          </a:prstGeom>
        </p:spPr>
      </p:pic>
      <p:pic>
        <p:nvPicPr>
          <p:cNvPr id="9" name="圖片 8">
            <a:extLst>
              <a:ext uri="{FF2B5EF4-FFF2-40B4-BE49-F238E27FC236}">
                <a16:creationId xmlns:a16="http://schemas.microsoft.com/office/drawing/2014/main" id="{19FBD9E9-FF6F-ADC0-40E7-35202A1C110D}"/>
              </a:ext>
            </a:extLst>
          </p:cNvPr>
          <p:cNvPicPr>
            <a:picLocks noChangeAspect="1"/>
          </p:cNvPicPr>
          <p:nvPr/>
        </p:nvPicPr>
        <p:blipFill>
          <a:blip r:embed="rId3"/>
          <a:stretch>
            <a:fillRect/>
          </a:stretch>
        </p:blipFill>
        <p:spPr>
          <a:xfrm>
            <a:off x="2570427" y="3620892"/>
            <a:ext cx="2505425" cy="2876951"/>
          </a:xfrm>
          <a:prstGeom prst="rect">
            <a:avLst/>
          </a:prstGeom>
        </p:spPr>
      </p:pic>
      <p:pic>
        <p:nvPicPr>
          <p:cNvPr id="11" name="圖片 10">
            <a:extLst>
              <a:ext uri="{FF2B5EF4-FFF2-40B4-BE49-F238E27FC236}">
                <a16:creationId xmlns:a16="http://schemas.microsoft.com/office/drawing/2014/main" id="{3173F363-12DF-D14F-CCA0-44FD2526EBA3}"/>
              </a:ext>
            </a:extLst>
          </p:cNvPr>
          <p:cNvPicPr>
            <a:picLocks noChangeAspect="1"/>
          </p:cNvPicPr>
          <p:nvPr/>
        </p:nvPicPr>
        <p:blipFill>
          <a:blip r:embed="rId4"/>
          <a:stretch>
            <a:fillRect/>
          </a:stretch>
        </p:blipFill>
        <p:spPr>
          <a:xfrm>
            <a:off x="7785953" y="721249"/>
            <a:ext cx="2281778" cy="2613490"/>
          </a:xfrm>
          <a:prstGeom prst="rect">
            <a:avLst/>
          </a:prstGeom>
        </p:spPr>
      </p:pic>
      <p:pic>
        <p:nvPicPr>
          <p:cNvPr id="13" name="圖片 12">
            <a:extLst>
              <a:ext uri="{FF2B5EF4-FFF2-40B4-BE49-F238E27FC236}">
                <a16:creationId xmlns:a16="http://schemas.microsoft.com/office/drawing/2014/main" id="{812B86DC-01F6-FCC4-104F-482C74A0411B}"/>
              </a:ext>
            </a:extLst>
          </p:cNvPr>
          <p:cNvPicPr>
            <a:picLocks noChangeAspect="1"/>
          </p:cNvPicPr>
          <p:nvPr/>
        </p:nvPicPr>
        <p:blipFill>
          <a:blip r:embed="rId5"/>
          <a:stretch>
            <a:fillRect/>
          </a:stretch>
        </p:blipFill>
        <p:spPr>
          <a:xfrm>
            <a:off x="7785953" y="3334739"/>
            <a:ext cx="2705478" cy="3162741"/>
          </a:xfrm>
          <a:prstGeom prst="rect">
            <a:avLst/>
          </a:prstGeom>
        </p:spPr>
      </p:pic>
    </p:spTree>
    <p:extLst>
      <p:ext uri="{BB962C8B-B14F-4D97-AF65-F5344CB8AC3E}">
        <p14:creationId xmlns:p14="http://schemas.microsoft.com/office/powerpoint/2010/main" val="257884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Evidence for an evolutionarily conserved m6A regulatory code in mouse and human.    </a:t>
            </a:r>
          </a:p>
          <a:p>
            <a:pPr marL="0" indent="0">
              <a:buNone/>
            </a:pPr>
            <a:r>
              <a:rPr lang="zh-TW" altLang="en-US" sz="2000" dirty="0"/>
              <a:t>    </a:t>
            </a:r>
            <a:r>
              <a:rPr lang="en-US" altLang="zh-TW" sz="2000" dirty="0"/>
              <a:t>For all the findings in this work, our data consistently suggests that the same m6A cis-element code governs m6A deposition in both human and mouse. To comprehensively address this hypothesis, we implemented a head-to-head test comparison for the human iM6A model and the mouse iM6A model, both of which were trained on that species’ genes from most chromosomes except chromosome 9. </a:t>
            </a:r>
          </a:p>
          <a:p>
            <a:pPr marL="0" indent="0">
              <a:buNone/>
            </a:pPr>
            <a:r>
              <a:rPr lang="zh-TW" altLang="en-US" sz="2000" dirty="0"/>
              <a:t>    </a:t>
            </a:r>
            <a:r>
              <a:rPr lang="en-US" altLang="zh-TW" sz="2000" dirty="0"/>
              <a:t>Thus, the genes from human chromosome 9 and mouse chromosome 9 offered two</a:t>
            </a:r>
            <a:r>
              <a:rPr lang="zh-TW" altLang="en-US" sz="2000" dirty="0"/>
              <a:t> </a:t>
            </a:r>
            <a:r>
              <a:rPr lang="en-US" altLang="zh-TW" sz="2000" dirty="0"/>
              <a:t>independent testing datasets being untouched for both the human and mouse iM6A models during their training. Human and mouse iM6A model performed comparably on both chromosome 9 transcripts (Fig. 7a, b), supporting that a common cis-element code governed the m6A deposition in both human and mouse</a:t>
            </a:r>
            <a:endParaRPr lang="zh-TW" altLang="en-US" sz="2000" dirty="0"/>
          </a:p>
        </p:txBody>
      </p:sp>
    </p:spTree>
    <p:extLst>
      <p:ext uri="{BB962C8B-B14F-4D97-AF65-F5344CB8AC3E}">
        <p14:creationId xmlns:p14="http://schemas.microsoft.com/office/powerpoint/2010/main" val="775069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Comparison of mouse iM6A model with human iM6A model.</a:t>
            </a:r>
          </a:p>
          <a:p>
            <a:pPr marL="0" indent="0">
              <a:buNone/>
            </a:pPr>
            <a:r>
              <a:rPr lang="zh-TW" altLang="en-US" sz="2000" dirty="0"/>
              <a:t>    </a:t>
            </a:r>
            <a:r>
              <a:rPr lang="en-US" altLang="zh-TW" sz="2000" dirty="0"/>
              <a:t>Comparison of mouse iM6A model with human iM6A model. Both mouse and human iM6A models were trained independently on the genes of all the other chromosomes except the chromosome 9 (Chr9) in mouse and human, respectively. The m6A sites in Chr9 of mouse or human were modeled by either mouse iM6A model or human iM6A model independently, and the scatter plot was used to visualize the modeled probability of the m6A sites between the mouse and human models (Fig. 7a, b). Each dot represented one site in chromosome 9 (Chr9) discovered by both models, and the labeled axes provided the probability estimate for that site by the two models. The R-value was calculated by Pearson Correlation Coefficient.</a:t>
            </a:r>
            <a:endParaRPr lang="zh-TW" altLang="en-US" sz="2000" dirty="0"/>
          </a:p>
        </p:txBody>
      </p:sp>
    </p:spTree>
    <p:extLst>
      <p:ext uri="{BB962C8B-B14F-4D97-AF65-F5344CB8AC3E}">
        <p14:creationId xmlns:p14="http://schemas.microsoft.com/office/powerpoint/2010/main" val="17873680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CC83197-3023-E75D-E184-8894F625814A}"/>
              </a:ext>
            </a:extLst>
          </p:cNvPr>
          <p:cNvPicPr>
            <a:picLocks noChangeAspect="1"/>
          </p:cNvPicPr>
          <p:nvPr/>
        </p:nvPicPr>
        <p:blipFill>
          <a:blip r:embed="rId2"/>
          <a:stretch>
            <a:fillRect/>
          </a:stretch>
        </p:blipFill>
        <p:spPr>
          <a:xfrm>
            <a:off x="2473638" y="1314072"/>
            <a:ext cx="7244723" cy="3931516"/>
          </a:xfrm>
          <a:prstGeom prst="rect">
            <a:avLst/>
          </a:prstGeom>
        </p:spPr>
      </p:pic>
    </p:spTree>
    <p:extLst>
      <p:ext uri="{BB962C8B-B14F-4D97-AF65-F5344CB8AC3E}">
        <p14:creationId xmlns:p14="http://schemas.microsoft.com/office/powerpoint/2010/main" val="24010962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Evidence for an evolutionarily conserved m6A regulatory code in mouse and human.    </a:t>
            </a:r>
          </a:p>
          <a:p>
            <a:pPr marL="0" indent="0">
              <a:buNone/>
            </a:pPr>
            <a:r>
              <a:rPr lang="zh-TW" altLang="en-US" sz="2000" dirty="0"/>
              <a:t>    </a:t>
            </a:r>
            <a:r>
              <a:rPr lang="en-US" altLang="zh-TW" sz="2000" dirty="0"/>
              <a:t>To further investigate the possibility of a common cis-element code, we compared the protein sequence conservation between human and mouse for the known components of the m6A methyltransferase complex including METTL3, METTL14, WTAP, and VIRMA (Fig. 7c), and found that &gt;95% of amino acids were identical for each of the four proteins between human and mouse, supporting their functional conservation and, therefore, the likelihood of the cis-elements code commonality.</a:t>
            </a:r>
            <a:endParaRPr lang="zh-TW" altLang="en-US" sz="2000" dirty="0"/>
          </a:p>
        </p:txBody>
      </p:sp>
      <p:pic>
        <p:nvPicPr>
          <p:cNvPr id="4" name="圖片 3">
            <a:extLst>
              <a:ext uri="{FF2B5EF4-FFF2-40B4-BE49-F238E27FC236}">
                <a16:creationId xmlns:a16="http://schemas.microsoft.com/office/drawing/2014/main" id="{20AE4326-DD24-6A76-5092-80B0D5C3CAEC}"/>
              </a:ext>
            </a:extLst>
          </p:cNvPr>
          <p:cNvPicPr>
            <a:picLocks noChangeAspect="1"/>
          </p:cNvPicPr>
          <p:nvPr/>
        </p:nvPicPr>
        <p:blipFill>
          <a:blip r:embed="rId2"/>
          <a:stretch>
            <a:fillRect/>
          </a:stretch>
        </p:blipFill>
        <p:spPr>
          <a:xfrm>
            <a:off x="4009734" y="2902183"/>
            <a:ext cx="4172532" cy="3143689"/>
          </a:xfrm>
          <a:prstGeom prst="rect">
            <a:avLst/>
          </a:prstGeom>
        </p:spPr>
      </p:pic>
    </p:spTree>
    <p:extLst>
      <p:ext uri="{BB962C8B-B14F-4D97-AF65-F5344CB8AC3E}">
        <p14:creationId xmlns:p14="http://schemas.microsoft.com/office/powerpoint/2010/main" val="1612153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Comparison of the protein sequence conservation of METTL3, METTL14, WTAP, and VIRMA between mouse and human.</a:t>
            </a:r>
          </a:p>
          <a:p>
            <a:pPr marL="0" indent="0">
              <a:buNone/>
            </a:pPr>
            <a:r>
              <a:rPr lang="en-US" altLang="zh-TW" sz="2000" dirty="0"/>
              <a:t>    The mouse and human protein sequence of METTL3 (Mouse: Q8C3P7, Human: Q86U44), METTL14 (Mouse: Q3UIK4, Human: Q9HCE5), WTAP (Mouse: Q9ER69, Human: Q15007), and VIRMA (Mouse: A2AIV2, Human: Q69YN4) were downloaded from Uniport (https:// www.uniprot.org/). The MEGA (Molecular Evolutionary Genetics Analysis) software57 was used to align the protein sequences. </a:t>
            </a:r>
          </a:p>
          <a:p>
            <a:pPr marL="0" indent="0">
              <a:buNone/>
            </a:pPr>
            <a:r>
              <a:rPr lang="en-US" altLang="zh-TW" sz="2000" dirty="0"/>
              <a:t>    We visualized the sequence conservation with the heatmap. The full length of the protein was illustrated by the gray box, while the individual amino acids that differed between mouse and human were marked as black lines. The percentage of conserved amino acids between mouse and human proteins was also calculated accordingly (Fig. 7c).</a:t>
            </a:r>
            <a:endParaRPr lang="zh-TW" altLang="en-US" sz="2000" dirty="0"/>
          </a:p>
        </p:txBody>
      </p:sp>
    </p:spTree>
    <p:extLst>
      <p:ext uri="{BB962C8B-B14F-4D97-AF65-F5344CB8AC3E}">
        <p14:creationId xmlns:p14="http://schemas.microsoft.com/office/powerpoint/2010/main" val="16265286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Evidence for an evolutionarily conserved m6A regulatory code in mouse and human.    </a:t>
            </a:r>
          </a:p>
          <a:p>
            <a:pPr marL="0" indent="0">
              <a:buNone/>
            </a:pPr>
            <a:r>
              <a:rPr lang="zh-TW" altLang="en-US" sz="2000" dirty="0"/>
              <a:t>    </a:t>
            </a:r>
            <a:r>
              <a:rPr lang="en-US" altLang="zh-TW" sz="2000" dirty="0"/>
              <a:t>Our iM6A method modeled the m6A site-specific deposition in the pre-mRNA transcript, showing that the cis-elements regulating m6A deposition located preferentially within 50 </a:t>
            </a:r>
            <a:r>
              <a:rPr lang="en-US" altLang="zh-TW" sz="2000" dirty="0" err="1"/>
              <a:t>nt</a:t>
            </a:r>
            <a:r>
              <a:rPr lang="en-US" altLang="zh-TW" sz="2000" dirty="0"/>
              <a:t> downstream of m6A sites. It also identified which pentamers were m6A enhancers and silencers with the former mostly being part of RRACH motif and the latter mostly containing CG/GT/CT dinucleotides (Fig. 7d).</a:t>
            </a:r>
            <a:endParaRPr lang="zh-TW" altLang="en-US" sz="2000" dirty="0"/>
          </a:p>
        </p:txBody>
      </p:sp>
      <p:pic>
        <p:nvPicPr>
          <p:cNvPr id="5" name="圖片 4">
            <a:extLst>
              <a:ext uri="{FF2B5EF4-FFF2-40B4-BE49-F238E27FC236}">
                <a16:creationId xmlns:a16="http://schemas.microsoft.com/office/drawing/2014/main" id="{8BFB9A3F-7C74-02AA-0F3E-0584F162A473}"/>
              </a:ext>
            </a:extLst>
          </p:cNvPr>
          <p:cNvPicPr>
            <a:picLocks noChangeAspect="1"/>
          </p:cNvPicPr>
          <p:nvPr/>
        </p:nvPicPr>
        <p:blipFill>
          <a:blip r:embed="rId2"/>
          <a:stretch>
            <a:fillRect/>
          </a:stretch>
        </p:blipFill>
        <p:spPr>
          <a:xfrm>
            <a:off x="1328072" y="2473606"/>
            <a:ext cx="9535856" cy="3029373"/>
          </a:xfrm>
          <a:prstGeom prst="rect">
            <a:avLst/>
          </a:prstGeom>
        </p:spPr>
      </p:pic>
      <p:sp>
        <p:nvSpPr>
          <p:cNvPr id="6" name="文字方塊 5">
            <a:extLst>
              <a:ext uri="{FF2B5EF4-FFF2-40B4-BE49-F238E27FC236}">
                <a16:creationId xmlns:a16="http://schemas.microsoft.com/office/drawing/2014/main" id="{74B4DCA5-A04E-087B-233B-7CCE85331D42}"/>
              </a:ext>
            </a:extLst>
          </p:cNvPr>
          <p:cNvSpPr txBox="1"/>
          <p:nvPr/>
        </p:nvSpPr>
        <p:spPr>
          <a:xfrm>
            <a:off x="1420427" y="5502979"/>
            <a:ext cx="9535856" cy="923330"/>
          </a:xfrm>
          <a:prstGeom prst="rect">
            <a:avLst/>
          </a:prstGeom>
          <a:noFill/>
        </p:spPr>
        <p:txBody>
          <a:bodyPr wrap="square" rtlCol="0">
            <a:spAutoFit/>
          </a:bodyPr>
          <a:lstStyle/>
          <a:p>
            <a:r>
              <a:rPr lang="en-US" altLang="zh-TW" b="1" dirty="0"/>
              <a:t>d.</a:t>
            </a:r>
            <a:r>
              <a:rPr lang="en-US" altLang="zh-TW" dirty="0"/>
              <a:t> Cis-elements that regulate m6A deposition locate majorly within 50 </a:t>
            </a:r>
            <a:r>
              <a:rPr lang="en-US" altLang="zh-TW" dirty="0" err="1"/>
              <a:t>nt</a:t>
            </a:r>
            <a:r>
              <a:rPr lang="en-US" altLang="zh-TW" dirty="0"/>
              <a:t> downstream of m6A sites. The m6A enhancers mostly contained part of the RRACH motif; the m6A silencers mostly contained the CG/GT/CT dinucleotides.</a:t>
            </a:r>
            <a:endParaRPr lang="zh-TW" altLang="en-US" dirty="0"/>
          </a:p>
        </p:txBody>
      </p:sp>
    </p:spTree>
    <p:extLst>
      <p:ext uri="{BB962C8B-B14F-4D97-AF65-F5344CB8AC3E}">
        <p14:creationId xmlns:p14="http://schemas.microsoft.com/office/powerpoint/2010/main" val="383299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Discussion</a:t>
            </a:r>
            <a:r>
              <a:rPr lang="zh-TW" altLang="en-US" sz="2000" dirty="0"/>
              <a:t>    </a:t>
            </a:r>
            <a:endParaRPr lang="en-US" altLang="zh-TW" sz="2000" dirty="0"/>
          </a:p>
          <a:p>
            <a:pPr marL="0" indent="0">
              <a:buNone/>
            </a:pPr>
            <a:r>
              <a:rPr lang="zh-TW" altLang="en-US" sz="2000" dirty="0"/>
              <a:t>    </a:t>
            </a:r>
            <a:r>
              <a:rPr lang="en-US" altLang="zh-TW" sz="2000" dirty="0"/>
              <a:t>In this study, we used experimentally determined m6A sites from mouse and human as the training dataset to build our iM6A deep learning model, the modeling of which was confirmed to be accurate with AUROC = 0.99 by the independent testing dataset and by using m6A sites experimentally determined by a variety of precise m6A mapping methods. Taking advantage of the high modeling accuracy of the iM6A deep learning model, we implemented saturated mutagenesis on input transcripts to systematically perturb the iM6A deep learning black box. </a:t>
            </a:r>
          </a:p>
          <a:p>
            <a:pPr marL="0" indent="0">
              <a:buNone/>
            </a:pPr>
            <a:r>
              <a:rPr lang="zh-TW" altLang="en-US" sz="2000" dirty="0"/>
              <a:t>    </a:t>
            </a:r>
            <a:r>
              <a:rPr lang="en-US" altLang="zh-TW" sz="2000" dirty="0"/>
              <a:t>This led to discovering that the downstream 50 </a:t>
            </a:r>
            <a:r>
              <a:rPr lang="en-US" altLang="zh-TW" sz="2000" dirty="0" err="1"/>
              <a:t>nt</a:t>
            </a:r>
            <a:r>
              <a:rPr lang="en-US" altLang="zh-TW" sz="2000" dirty="0"/>
              <a:t> of the m6A sites located a high density of cis-elements regulating m6A deposition. Applying the linear regression model as a machine learning method to the saturated mutagenesis data, we were able to systematically identify m6A enhancers and silencers in the region. Thorough bioinformatics characterization of these cis-elements including positional plot and sequence conservation analysis confirmed their designated function. Our finding was further supported by independent experimental validations, and uncovered a key </a:t>
            </a:r>
            <a:r>
              <a:rPr lang="en-US" altLang="zh-TW" sz="2000" dirty="0" err="1"/>
              <a:t>cisregulatory</a:t>
            </a:r>
            <a:r>
              <a:rPr lang="en-US" altLang="zh-TW" sz="2000" dirty="0"/>
              <a:t> mechanism for m6A site-specific deposition.</a:t>
            </a:r>
            <a:endParaRPr lang="zh-TW" altLang="en-US" sz="2000" dirty="0"/>
          </a:p>
        </p:txBody>
      </p:sp>
    </p:spTree>
    <p:extLst>
      <p:ext uri="{BB962C8B-B14F-4D97-AF65-F5344CB8AC3E}">
        <p14:creationId xmlns:p14="http://schemas.microsoft.com/office/powerpoint/2010/main" val="36218514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Discussion</a:t>
            </a:r>
            <a:r>
              <a:rPr lang="zh-TW" altLang="en-US" sz="2000" dirty="0"/>
              <a:t>    </a:t>
            </a:r>
            <a:endParaRPr lang="en-US" altLang="zh-TW" sz="2000" dirty="0"/>
          </a:p>
          <a:p>
            <a:pPr marL="0" indent="0">
              <a:buNone/>
            </a:pPr>
            <a:r>
              <a:rPr lang="zh-TW" altLang="en-US" sz="2000" dirty="0"/>
              <a:t>    </a:t>
            </a:r>
            <a:r>
              <a:rPr lang="en-US" altLang="zh-TW" sz="2000" dirty="0"/>
              <a:t>Though deep learning modeling is powerful in integrating large datasets and accurate in modeling compared to traditional machine learning methods, it is hard to interpret the underlying biological insights from its deep learning model as a black box. </a:t>
            </a:r>
          </a:p>
          <a:p>
            <a:pPr marL="0" indent="0">
              <a:buNone/>
            </a:pPr>
            <a:r>
              <a:rPr lang="zh-TW" altLang="en-US" sz="2000" dirty="0"/>
              <a:t>    </a:t>
            </a:r>
            <a:r>
              <a:rPr lang="en-US" altLang="zh-TW" sz="2000" dirty="0"/>
              <a:t>Conversely, traditional machine learning approaches such as linear regression are useful for connecting model parameters to the biological function. In this study, we took advantage of both deep learning and machine learning: we first implemented the</a:t>
            </a:r>
            <a:r>
              <a:rPr lang="zh-TW" altLang="en-US" sz="2000" dirty="0"/>
              <a:t> </a:t>
            </a:r>
            <a:r>
              <a:rPr lang="en-US" altLang="zh-TW" sz="2000" dirty="0"/>
              <a:t>iM6A deep learning model to accurately model m6A deposition, then applied linear regression as a machine learning approach to systematically characterize the cis-element contribution in the high-throughput saturated mutagenesis data from the iM6A deep learning modeling. Our joint method of combining both deep learning and machine learning may be applicable to other biological investigations.</a:t>
            </a:r>
            <a:endParaRPr lang="zh-TW" altLang="en-US" sz="2000" dirty="0"/>
          </a:p>
        </p:txBody>
      </p:sp>
    </p:spTree>
    <p:extLst>
      <p:ext uri="{BB962C8B-B14F-4D97-AF65-F5344CB8AC3E}">
        <p14:creationId xmlns:p14="http://schemas.microsoft.com/office/powerpoint/2010/main" val="1768498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Discussion</a:t>
            </a:r>
            <a:r>
              <a:rPr lang="zh-TW" altLang="en-US" sz="2000" dirty="0"/>
              <a:t>    </a:t>
            </a:r>
            <a:endParaRPr lang="en-US" altLang="zh-TW" sz="2000" dirty="0"/>
          </a:p>
          <a:p>
            <a:pPr marL="0" indent="0">
              <a:buNone/>
            </a:pPr>
            <a:r>
              <a:rPr lang="zh-TW" altLang="en-US" sz="2000" dirty="0"/>
              <a:t>    </a:t>
            </a:r>
            <a:r>
              <a:rPr lang="en-US" altLang="zh-TW" sz="2000" dirty="0"/>
              <a:t>Our work revealed that m6A cis-elements are largely located within the 50 </a:t>
            </a:r>
            <a:r>
              <a:rPr lang="en-US" altLang="zh-TW" sz="2000" dirty="0" err="1"/>
              <a:t>nt</a:t>
            </a:r>
            <a:r>
              <a:rPr lang="en-US" altLang="zh-TW" sz="2000" dirty="0"/>
              <a:t> region downstream of the m6A site. This 50 </a:t>
            </a:r>
            <a:r>
              <a:rPr lang="en-US" altLang="zh-TW" sz="2000" dirty="0" err="1"/>
              <a:t>nt</a:t>
            </a:r>
            <a:r>
              <a:rPr lang="en-US" altLang="zh-TW" sz="2000" dirty="0"/>
              <a:t> range echoes that of several other RNA processing events. A typical exon length is usually at least 50 </a:t>
            </a:r>
            <a:r>
              <a:rPr lang="en-US" altLang="zh-TW" sz="2000" dirty="0" err="1"/>
              <a:t>nt</a:t>
            </a:r>
            <a:r>
              <a:rPr lang="en-US" altLang="zh-TW" sz="2000" dirty="0"/>
              <a:t> or longer though tiny exons do exist. The cis-elements that regulates cleavage and polyadenylation generally locate within 50 </a:t>
            </a:r>
            <a:r>
              <a:rPr lang="en-US" altLang="zh-TW" sz="2000" dirty="0" err="1"/>
              <a:t>nt</a:t>
            </a:r>
            <a:r>
              <a:rPr lang="en-US" altLang="zh-TW" sz="2000" dirty="0"/>
              <a:t> of the cleavage site. </a:t>
            </a:r>
          </a:p>
          <a:p>
            <a:pPr marL="0" indent="0">
              <a:buNone/>
            </a:pPr>
            <a:r>
              <a:rPr lang="en-US" altLang="zh-TW" sz="2000" dirty="0"/>
              <a:t>    The size 50 </a:t>
            </a:r>
            <a:r>
              <a:rPr lang="en-US" altLang="zh-TW" sz="2000" dirty="0" err="1"/>
              <a:t>nt</a:t>
            </a:r>
            <a:r>
              <a:rPr lang="en-US" altLang="zh-TW" sz="2000" dirty="0"/>
              <a:t> may reflect the physical sizes of the different RNA processing complexes. A detailed investigation of the molecular mechanism underlying the 50 </a:t>
            </a:r>
            <a:r>
              <a:rPr lang="en-US" altLang="zh-TW" sz="2000" dirty="0" err="1"/>
              <a:t>nt</a:t>
            </a:r>
            <a:r>
              <a:rPr lang="en-US" altLang="zh-TW" sz="2000" dirty="0"/>
              <a:t> range would be an interesting and useful future research project based on thorough biochemistry experiments. Also, our work revealed that the cis-elements regulating the m6A deposition include the RRACH enhancers and the CG/GT/CT silencers. What are the trans-factors that recognize these cis-elements and how they regulate m6A deposition are all potentially worth directions for future molecular mechanism investigations.</a:t>
            </a:r>
            <a:endParaRPr lang="zh-TW" altLang="en-US" sz="2000" dirty="0"/>
          </a:p>
        </p:txBody>
      </p:sp>
    </p:spTree>
    <p:extLst>
      <p:ext uri="{BB962C8B-B14F-4D97-AF65-F5344CB8AC3E}">
        <p14:creationId xmlns:p14="http://schemas.microsoft.com/office/powerpoint/2010/main" val="7802882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Discussion</a:t>
            </a:r>
            <a:r>
              <a:rPr lang="zh-TW" altLang="en-US" sz="2000" dirty="0"/>
              <a:t>    </a:t>
            </a:r>
            <a:endParaRPr lang="en-US" altLang="zh-TW" sz="2000" dirty="0"/>
          </a:p>
          <a:p>
            <a:pPr marL="0" indent="0">
              <a:buNone/>
            </a:pPr>
            <a:r>
              <a:rPr lang="zh-TW" altLang="en-US" sz="2000" dirty="0"/>
              <a:t>    </a:t>
            </a:r>
            <a:r>
              <a:rPr lang="en-US" altLang="zh-TW" sz="2000" dirty="0"/>
              <a:t>The iM6A modeling introduced here should prove effective in future mechanism investigations of m6A regulation and deposition because it not only enables accurate modeling of the m6A deposition but also offers a high-throughput, fast and efficient mechanism discovery which would be cost-prohibitive and time-impractical for traditional laboratory experimentation. </a:t>
            </a:r>
          </a:p>
          <a:p>
            <a:pPr marL="0" indent="0">
              <a:buNone/>
            </a:pPr>
            <a:r>
              <a:rPr lang="zh-TW" altLang="en-US" sz="2000" dirty="0"/>
              <a:t>    </a:t>
            </a:r>
            <a:r>
              <a:rPr lang="en-US" altLang="zh-TW" sz="2000" dirty="0"/>
              <a:t>Anticipating broad interests in our iM6A strategy, we have deposited our iM6A source code at GitHub (https://github.com/kelaboratory/iM6A) as well as the probability values of m6A candidates in human and mouse genes (https://doi.org/10.5281/ zenodo.4734266).</a:t>
            </a:r>
            <a:endParaRPr lang="zh-TW" altLang="en-US" sz="2000" dirty="0"/>
          </a:p>
        </p:txBody>
      </p:sp>
    </p:spTree>
    <p:extLst>
      <p:ext uri="{BB962C8B-B14F-4D97-AF65-F5344CB8AC3E}">
        <p14:creationId xmlns:p14="http://schemas.microsoft.com/office/powerpoint/2010/main" val="383262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7A63B4-7391-DA7D-0467-8DD6D55D86A4}"/>
              </a:ext>
            </a:extLst>
          </p:cNvPr>
          <p:cNvPicPr>
            <a:picLocks noChangeAspect="1"/>
          </p:cNvPicPr>
          <p:nvPr/>
        </p:nvPicPr>
        <p:blipFill>
          <a:blip r:embed="rId2"/>
          <a:stretch>
            <a:fillRect/>
          </a:stretch>
        </p:blipFill>
        <p:spPr>
          <a:xfrm>
            <a:off x="508808" y="589696"/>
            <a:ext cx="11174384" cy="5268060"/>
          </a:xfrm>
          <a:prstGeom prst="rect">
            <a:avLst/>
          </a:prstGeom>
        </p:spPr>
      </p:pic>
    </p:spTree>
    <p:extLst>
      <p:ext uri="{BB962C8B-B14F-4D97-AF65-F5344CB8AC3E}">
        <p14:creationId xmlns:p14="http://schemas.microsoft.com/office/powerpoint/2010/main" val="132187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a:t>
            </a:r>
            <a:endParaRPr lang="zh-TW" altLang="en-US" sz="2000" dirty="0"/>
          </a:p>
        </p:txBody>
      </p:sp>
    </p:spTree>
    <p:extLst>
      <p:ext uri="{BB962C8B-B14F-4D97-AF65-F5344CB8AC3E}">
        <p14:creationId xmlns:p14="http://schemas.microsoft.com/office/powerpoint/2010/main" val="414274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4C60C5-F136-5CDC-A7EF-FAFB20ECC552}"/>
              </a:ext>
            </a:extLst>
          </p:cNvPr>
          <p:cNvPicPr>
            <a:picLocks noChangeAspect="1"/>
          </p:cNvPicPr>
          <p:nvPr/>
        </p:nvPicPr>
        <p:blipFill>
          <a:blip r:embed="rId2"/>
          <a:stretch>
            <a:fillRect/>
          </a:stretch>
        </p:blipFill>
        <p:spPr>
          <a:xfrm>
            <a:off x="861134" y="1531516"/>
            <a:ext cx="10409784" cy="4585197"/>
          </a:xfrm>
          <a:prstGeom prst="rect">
            <a:avLst/>
          </a:prstGeom>
        </p:spPr>
      </p:pic>
      <p:sp>
        <p:nvSpPr>
          <p:cNvPr id="6" name="文字方塊 5">
            <a:extLst>
              <a:ext uri="{FF2B5EF4-FFF2-40B4-BE49-F238E27FC236}">
                <a16:creationId xmlns:a16="http://schemas.microsoft.com/office/drawing/2014/main" id="{56D106EC-AE08-1BF0-E6B0-27035A5A2F6E}"/>
              </a:ext>
            </a:extLst>
          </p:cNvPr>
          <p:cNvSpPr txBox="1"/>
          <p:nvPr/>
        </p:nvSpPr>
        <p:spPr>
          <a:xfrm>
            <a:off x="861134" y="532660"/>
            <a:ext cx="5921406" cy="369332"/>
          </a:xfrm>
          <a:prstGeom prst="rect">
            <a:avLst/>
          </a:prstGeom>
          <a:noFill/>
        </p:spPr>
        <p:txBody>
          <a:bodyPr wrap="square" rtlCol="0">
            <a:spAutoFit/>
          </a:bodyPr>
          <a:lstStyle/>
          <a:p>
            <a:r>
              <a:rPr lang="en-US" altLang="zh-TW" dirty="0"/>
              <a:t>SNP data</a:t>
            </a:r>
            <a:endParaRPr lang="zh-TW" altLang="en-US" dirty="0"/>
          </a:p>
        </p:txBody>
      </p:sp>
    </p:spTree>
    <p:extLst>
      <p:ext uri="{BB962C8B-B14F-4D97-AF65-F5344CB8AC3E}">
        <p14:creationId xmlns:p14="http://schemas.microsoft.com/office/powerpoint/2010/main" val="423710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05F98B-308E-2015-B8BE-0011E16DEE0E}"/>
              </a:ext>
            </a:extLst>
          </p:cNvPr>
          <p:cNvPicPr>
            <a:picLocks noChangeAspect="1"/>
          </p:cNvPicPr>
          <p:nvPr/>
        </p:nvPicPr>
        <p:blipFill>
          <a:blip r:embed="rId2"/>
          <a:stretch>
            <a:fillRect/>
          </a:stretch>
        </p:blipFill>
        <p:spPr>
          <a:xfrm>
            <a:off x="915044" y="861134"/>
            <a:ext cx="10361911" cy="5786915"/>
          </a:xfrm>
          <a:prstGeom prst="rect">
            <a:avLst/>
          </a:prstGeom>
        </p:spPr>
      </p:pic>
      <p:sp>
        <p:nvSpPr>
          <p:cNvPr id="5" name="文字方塊 4">
            <a:extLst>
              <a:ext uri="{FF2B5EF4-FFF2-40B4-BE49-F238E27FC236}">
                <a16:creationId xmlns:a16="http://schemas.microsoft.com/office/drawing/2014/main" id="{81C729BE-4DFF-DED2-EF0E-DE9053A8DBFC}"/>
              </a:ext>
            </a:extLst>
          </p:cNvPr>
          <p:cNvSpPr txBox="1"/>
          <p:nvPr/>
        </p:nvSpPr>
        <p:spPr>
          <a:xfrm>
            <a:off x="1100831" y="319596"/>
            <a:ext cx="5140171" cy="369332"/>
          </a:xfrm>
          <a:prstGeom prst="rect">
            <a:avLst/>
          </a:prstGeom>
          <a:noFill/>
        </p:spPr>
        <p:txBody>
          <a:bodyPr wrap="square" rtlCol="0">
            <a:spAutoFit/>
          </a:bodyPr>
          <a:lstStyle/>
          <a:p>
            <a:r>
              <a:rPr lang="en-US" altLang="zh-TW" sz="1800" dirty="0"/>
              <a:t>Extracted all the SNVs located in the m6A peaks.</a:t>
            </a:r>
            <a:endParaRPr lang="zh-TW" altLang="en-US" dirty="0"/>
          </a:p>
        </p:txBody>
      </p:sp>
    </p:spTree>
    <p:extLst>
      <p:ext uri="{BB962C8B-B14F-4D97-AF65-F5344CB8AC3E}">
        <p14:creationId xmlns:p14="http://schemas.microsoft.com/office/powerpoint/2010/main" val="285153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For each SNV, 0, 0.5, and 1 were assigned to homozygote of the major allele, heterozygote, and homozygote of the minor allele</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333DC-E039-F849-02BF-D594EAD46F71}"/>
              </a:ext>
            </a:extLst>
          </p:cNvPr>
          <p:cNvPicPr>
            <a:picLocks noChangeAspect="1"/>
          </p:cNvPicPr>
          <p:nvPr/>
        </p:nvPicPr>
        <p:blipFill>
          <a:blip r:embed="rId2"/>
          <a:stretch>
            <a:fillRect/>
          </a:stretch>
        </p:blipFill>
        <p:spPr>
          <a:xfrm>
            <a:off x="899387" y="185285"/>
            <a:ext cx="10393225" cy="6487430"/>
          </a:xfrm>
          <a:prstGeom prst="rect">
            <a:avLst/>
          </a:prstGeom>
        </p:spPr>
      </p:pic>
    </p:spTree>
    <p:extLst>
      <p:ext uri="{BB962C8B-B14F-4D97-AF65-F5344CB8AC3E}">
        <p14:creationId xmlns:p14="http://schemas.microsoft.com/office/powerpoint/2010/main" val="57639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 association between SNV and m6A level was tested by linear regression. </a:t>
            </a:r>
            <a:endParaRPr lang="zh-TW" altLang="en-US" sz="2000" dirty="0"/>
          </a:p>
        </p:txBody>
      </p:sp>
    </p:spTree>
    <p:extLst>
      <p:ext uri="{BB962C8B-B14F-4D97-AF65-F5344CB8AC3E}">
        <p14:creationId xmlns:p14="http://schemas.microsoft.com/office/powerpoint/2010/main" val="4173458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00A3FE3-DE55-453E-EFA5-2B92872DBE23}"/>
              </a:ext>
            </a:extLst>
          </p:cNvPr>
          <p:cNvPicPr>
            <a:picLocks noChangeAspect="1"/>
          </p:cNvPicPr>
          <p:nvPr/>
        </p:nvPicPr>
        <p:blipFill>
          <a:blip r:embed="rId2"/>
          <a:stretch>
            <a:fillRect/>
          </a:stretch>
        </p:blipFill>
        <p:spPr>
          <a:xfrm>
            <a:off x="914400" y="806594"/>
            <a:ext cx="10507541" cy="5525271"/>
          </a:xfrm>
          <a:prstGeom prst="rect">
            <a:avLst/>
          </a:prstGeom>
        </p:spPr>
      </p:pic>
      <p:sp>
        <p:nvSpPr>
          <p:cNvPr id="6" name="文字方塊 5">
            <a:extLst>
              <a:ext uri="{FF2B5EF4-FFF2-40B4-BE49-F238E27FC236}">
                <a16:creationId xmlns:a16="http://schemas.microsoft.com/office/drawing/2014/main" id="{042E2453-8EF7-9F79-76A9-242BAB079743}"/>
              </a:ext>
            </a:extLst>
          </p:cNvPr>
          <p:cNvSpPr txBox="1"/>
          <p:nvPr/>
        </p:nvSpPr>
        <p:spPr>
          <a:xfrm>
            <a:off x="914400" y="251927"/>
            <a:ext cx="6568751" cy="369332"/>
          </a:xfrm>
          <a:prstGeom prst="rect">
            <a:avLst/>
          </a:prstGeom>
          <a:noFill/>
        </p:spPr>
        <p:txBody>
          <a:bodyPr wrap="square" rtlCol="0">
            <a:spAutoFit/>
          </a:bodyPr>
          <a:lstStyle/>
          <a:p>
            <a:r>
              <a:rPr lang="en-US" altLang="zh-TW" dirty="0"/>
              <a:t>Linear regression </a:t>
            </a:r>
            <a:r>
              <a:rPr lang="en-US" altLang="zh-TW" dirty="0" err="1"/>
              <a:t>input_x</a:t>
            </a:r>
            <a:endParaRPr lang="zh-TW" altLang="en-US" dirty="0"/>
          </a:p>
        </p:txBody>
      </p:sp>
    </p:spTree>
    <p:extLst>
      <p:ext uri="{BB962C8B-B14F-4D97-AF65-F5344CB8AC3E}">
        <p14:creationId xmlns:p14="http://schemas.microsoft.com/office/powerpoint/2010/main" val="139132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B91390-8ABF-0C3A-4195-91A6326BD91D}"/>
              </a:ext>
            </a:extLst>
          </p:cNvPr>
          <p:cNvSpPr txBox="1"/>
          <p:nvPr/>
        </p:nvSpPr>
        <p:spPr>
          <a:xfrm>
            <a:off x="1156996" y="354564"/>
            <a:ext cx="6568751" cy="369332"/>
          </a:xfrm>
          <a:prstGeom prst="rect">
            <a:avLst/>
          </a:prstGeom>
          <a:noFill/>
        </p:spPr>
        <p:txBody>
          <a:bodyPr wrap="square" rtlCol="0">
            <a:spAutoFit/>
          </a:bodyPr>
          <a:lstStyle/>
          <a:p>
            <a:r>
              <a:rPr lang="en-US" altLang="zh-TW" dirty="0"/>
              <a:t>Linear regression </a:t>
            </a:r>
            <a:r>
              <a:rPr lang="en-US" altLang="zh-TW" dirty="0" err="1"/>
              <a:t>input_y</a:t>
            </a:r>
            <a:endParaRPr lang="zh-TW" altLang="en-US" dirty="0"/>
          </a:p>
        </p:txBody>
      </p:sp>
      <p:pic>
        <p:nvPicPr>
          <p:cNvPr id="6" name="圖片 5">
            <a:extLst>
              <a:ext uri="{FF2B5EF4-FFF2-40B4-BE49-F238E27FC236}">
                <a16:creationId xmlns:a16="http://schemas.microsoft.com/office/drawing/2014/main" id="{71C9C28D-0397-D13D-CED1-1A5740206263}"/>
              </a:ext>
            </a:extLst>
          </p:cNvPr>
          <p:cNvPicPr>
            <a:picLocks noChangeAspect="1"/>
          </p:cNvPicPr>
          <p:nvPr/>
        </p:nvPicPr>
        <p:blipFill>
          <a:blip r:embed="rId2"/>
          <a:stretch>
            <a:fillRect/>
          </a:stretch>
        </p:blipFill>
        <p:spPr>
          <a:xfrm>
            <a:off x="937492" y="839078"/>
            <a:ext cx="10317015" cy="5515745"/>
          </a:xfrm>
          <a:prstGeom prst="rect">
            <a:avLst/>
          </a:prstGeom>
        </p:spPr>
      </p:pic>
    </p:spTree>
    <p:extLst>
      <p:ext uri="{BB962C8B-B14F-4D97-AF65-F5344CB8AC3E}">
        <p14:creationId xmlns:p14="http://schemas.microsoft.com/office/powerpoint/2010/main" val="360003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B3B378A-24FD-F59F-E2B7-F5A308918851}"/>
              </a:ext>
            </a:extLst>
          </p:cNvPr>
          <p:cNvPicPr>
            <a:picLocks noChangeAspect="1"/>
          </p:cNvPicPr>
          <p:nvPr/>
        </p:nvPicPr>
        <p:blipFill>
          <a:blip r:embed="rId2"/>
          <a:stretch>
            <a:fillRect/>
          </a:stretch>
        </p:blipFill>
        <p:spPr>
          <a:xfrm>
            <a:off x="3356335" y="0"/>
            <a:ext cx="5479329" cy="6858000"/>
          </a:xfrm>
          <a:prstGeom prst="rect">
            <a:avLst/>
          </a:prstGeom>
        </p:spPr>
      </p:pic>
    </p:spTree>
    <p:extLst>
      <p:ext uri="{BB962C8B-B14F-4D97-AF65-F5344CB8AC3E}">
        <p14:creationId xmlns:p14="http://schemas.microsoft.com/office/powerpoint/2010/main" val="221811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We obtained 3297 SNVs that were strongly correlated with m6A level (p-value ≤ 0.1). </a:t>
            </a:r>
            <a:endParaRPr lang="zh-TW" altLang="en-US" sz="2000" dirty="0"/>
          </a:p>
        </p:txBody>
      </p:sp>
    </p:spTree>
    <p:extLst>
      <p:ext uri="{BB962C8B-B14F-4D97-AF65-F5344CB8AC3E}">
        <p14:creationId xmlns:p14="http://schemas.microsoft.com/office/powerpoint/2010/main" val="3590449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1B1FF11-EA8D-EB4F-5B48-B2B9C35A81F8}"/>
              </a:ext>
            </a:extLst>
          </p:cNvPr>
          <p:cNvPicPr>
            <a:picLocks noChangeAspect="1"/>
          </p:cNvPicPr>
          <p:nvPr/>
        </p:nvPicPr>
        <p:blipFill>
          <a:blip r:embed="rId2"/>
          <a:stretch>
            <a:fillRect/>
          </a:stretch>
        </p:blipFill>
        <p:spPr>
          <a:xfrm>
            <a:off x="561202" y="671648"/>
            <a:ext cx="11069595" cy="5010849"/>
          </a:xfrm>
          <a:prstGeom prst="rect">
            <a:avLst/>
          </a:prstGeom>
        </p:spPr>
      </p:pic>
    </p:spTree>
    <p:extLst>
      <p:ext uri="{BB962C8B-B14F-4D97-AF65-F5344CB8AC3E}">
        <p14:creationId xmlns:p14="http://schemas.microsoft.com/office/powerpoint/2010/main" val="132409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2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8A8B33F-6A35-6656-BDD2-CE5D8BCB30CC}"/>
              </a:ext>
            </a:extLst>
          </p:cNvPr>
          <p:cNvPicPr>
            <a:picLocks noGrp="1" noChangeAspect="1"/>
          </p:cNvPicPr>
          <p:nvPr>
            <p:ph idx="1"/>
          </p:nvPr>
        </p:nvPicPr>
        <p:blipFill>
          <a:blip r:embed="rId2"/>
          <a:stretch>
            <a:fillRect/>
          </a:stretch>
        </p:blipFill>
        <p:spPr>
          <a:xfrm>
            <a:off x="4124050" y="1468957"/>
            <a:ext cx="3943900" cy="3715268"/>
          </a:xfrm>
        </p:spPr>
      </p:pic>
    </p:spTree>
    <p:extLst>
      <p:ext uri="{BB962C8B-B14F-4D97-AF65-F5344CB8AC3E}">
        <p14:creationId xmlns:p14="http://schemas.microsoft.com/office/powerpoint/2010/main" val="323559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t>
            </a:r>
            <a:endParaRPr lang="zh-TW" altLang="en-US" sz="2000" dirty="0"/>
          </a:p>
        </p:txBody>
      </p:sp>
      <p:pic>
        <p:nvPicPr>
          <p:cNvPr id="4" name="圖片 3">
            <a:extLst>
              <a:ext uri="{FF2B5EF4-FFF2-40B4-BE49-F238E27FC236}">
                <a16:creationId xmlns:a16="http://schemas.microsoft.com/office/drawing/2014/main" id="{814F2128-9CCB-F653-5046-C52FB0566E5F}"/>
              </a:ext>
            </a:extLst>
          </p:cNvPr>
          <p:cNvPicPr>
            <a:picLocks noChangeAspect="1"/>
          </p:cNvPicPr>
          <p:nvPr/>
        </p:nvPicPr>
        <p:blipFill>
          <a:blip r:embed="rId3"/>
          <a:stretch>
            <a:fillRect/>
          </a:stretch>
        </p:blipFill>
        <p:spPr>
          <a:xfrm>
            <a:off x="2521258" y="3605172"/>
            <a:ext cx="2785978" cy="2724067"/>
          </a:xfrm>
          <a:prstGeom prst="rect">
            <a:avLst/>
          </a:prstGeom>
        </p:spPr>
      </p:pic>
      <p:pic>
        <p:nvPicPr>
          <p:cNvPr id="5" name="圖片 4">
            <a:extLst>
              <a:ext uri="{FF2B5EF4-FFF2-40B4-BE49-F238E27FC236}">
                <a16:creationId xmlns:a16="http://schemas.microsoft.com/office/drawing/2014/main" id="{D0B27820-1DE0-610E-C4EF-EA75DC5ECDEA}"/>
              </a:ext>
            </a:extLst>
          </p:cNvPr>
          <p:cNvPicPr>
            <a:picLocks noChangeAspect="1"/>
          </p:cNvPicPr>
          <p:nvPr/>
        </p:nvPicPr>
        <p:blipFill>
          <a:blip r:embed="rId4"/>
          <a:stretch>
            <a:fillRect/>
          </a:stretch>
        </p:blipFill>
        <p:spPr>
          <a:xfrm>
            <a:off x="6665459" y="3668917"/>
            <a:ext cx="2818669" cy="2827396"/>
          </a:xfrm>
          <a:prstGeom prst="rect">
            <a:avLst/>
          </a:prstGeom>
        </p:spPr>
      </p:pic>
    </p:spTree>
    <p:extLst>
      <p:ext uri="{BB962C8B-B14F-4D97-AF65-F5344CB8AC3E}">
        <p14:creationId xmlns:p14="http://schemas.microsoft.com/office/powerpoint/2010/main" val="193460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 Among the 47 SNVs, ten located upstream of m6A sites, four were at the m6A site, and the remaining 33 located within the downstream 50 </a:t>
            </a:r>
            <a:r>
              <a:rPr lang="en-US" altLang="zh-TW" sz="2000" dirty="0" err="1"/>
              <a:t>nt</a:t>
            </a:r>
            <a:r>
              <a:rPr lang="en-US" altLang="zh-TW" sz="2000" dirty="0"/>
              <a:t> of m6A sites (Fig. 3d).</a:t>
            </a:r>
          </a:p>
          <a:p>
            <a:pPr marL="0" indent="0">
              <a:buNone/>
            </a:pPr>
            <a:r>
              <a:rPr lang="zh-TW" altLang="en-US" sz="2000" dirty="0"/>
              <a:t>    </a:t>
            </a:r>
            <a:r>
              <a:rPr lang="en-US" altLang="zh-TW" sz="2000" dirty="0"/>
              <a:t>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pic>
        <p:nvPicPr>
          <p:cNvPr id="4" name="圖片 3">
            <a:extLst>
              <a:ext uri="{FF2B5EF4-FFF2-40B4-BE49-F238E27FC236}">
                <a16:creationId xmlns:a16="http://schemas.microsoft.com/office/drawing/2014/main" id="{BAEE815B-265F-213F-6B48-AAD7C3F206B8}"/>
              </a:ext>
            </a:extLst>
          </p:cNvPr>
          <p:cNvPicPr>
            <a:picLocks noChangeAspect="1"/>
          </p:cNvPicPr>
          <p:nvPr/>
        </p:nvPicPr>
        <p:blipFill>
          <a:blip r:embed="rId2"/>
          <a:stretch>
            <a:fillRect/>
          </a:stretch>
        </p:blipFill>
        <p:spPr>
          <a:xfrm>
            <a:off x="2734047" y="3594535"/>
            <a:ext cx="2762636" cy="2829320"/>
          </a:xfrm>
          <a:prstGeom prst="rect">
            <a:avLst/>
          </a:prstGeom>
        </p:spPr>
      </p:pic>
      <p:pic>
        <p:nvPicPr>
          <p:cNvPr id="5" name="圖片 4">
            <a:extLst>
              <a:ext uri="{FF2B5EF4-FFF2-40B4-BE49-F238E27FC236}">
                <a16:creationId xmlns:a16="http://schemas.microsoft.com/office/drawing/2014/main" id="{EBEAC0A4-DAC0-3192-A383-CF45E3DC9650}"/>
              </a:ext>
            </a:extLst>
          </p:cNvPr>
          <p:cNvPicPr>
            <a:picLocks noChangeAspect="1"/>
          </p:cNvPicPr>
          <p:nvPr/>
        </p:nvPicPr>
        <p:blipFill>
          <a:blip r:embed="rId3"/>
          <a:stretch>
            <a:fillRect/>
          </a:stretch>
        </p:blipFill>
        <p:spPr>
          <a:xfrm>
            <a:off x="6625186" y="3484982"/>
            <a:ext cx="3010320" cy="3048425"/>
          </a:xfrm>
          <a:prstGeom prst="rect">
            <a:avLst/>
          </a:prstGeom>
        </p:spPr>
      </p:pic>
    </p:spTree>
    <p:extLst>
      <p:ext uri="{BB962C8B-B14F-4D97-AF65-F5344CB8AC3E}">
        <p14:creationId xmlns:p14="http://schemas.microsoft.com/office/powerpoint/2010/main" val="108646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B8EF9C-F3FB-2886-FC6B-CB8A36C49E55}"/>
              </a:ext>
            </a:extLst>
          </p:cNvPr>
          <p:cNvPicPr>
            <a:picLocks noChangeAspect="1"/>
          </p:cNvPicPr>
          <p:nvPr/>
        </p:nvPicPr>
        <p:blipFill>
          <a:blip r:embed="rId2"/>
          <a:stretch>
            <a:fillRect/>
          </a:stretch>
        </p:blipFill>
        <p:spPr>
          <a:xfrm>
            <a:off x="3582577" y="433410"/>
            <a:ext cx="5026845" cy="5991179"/>
          </a:xfrm>
          <a:prstGeom prst="rect">
            <a:avLst/>
          </a:prstGeom>
        </p:spPr>
      </p:pic>
    </p:spTree>
    <p:extLst>
      <p:ext uri="{BB962C8B-B14F-4D97-AF65-F5344CB8AC3E}">
        <p14:creationId xmlns:p14="http://schemas.microsoft.com/office/powerpoint/2010/main" val="393120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1505441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ECCF60-4EC6-5286-2DE2-56A4B807AD08}"/>
              </a:ext>
            </a:extLst>
          </p:cNvPr>
          <p:cNvPicPr>
            <a:picLocks noChangeAspect="1"/>
          </p:cNvPicPr>
          <p:nvPr/>
        </p:nvPicPr>
        <p:blipFill>
          <a:blip r:embed="rId2"/>
          <a:stretch>
            <a:fillRect/>
          </a:stretch>
        </p:blipFill>
        <p:spPr>
          <a:xfrm>
            <a:off x="3513043" y="482639"/>
            <a:ext cx="5165913" cy="5691603"/>
          </a:xfrm>
          <a:prstGeom prst="rect">
            <a:avLst/>
          </a:prstGeom>
        </p:spPr>
      </p:pic>
    </p:spTree>
    <p:extLst>
      <p:ext uri="{BB962C8B-B14F-4D97-AF65-F5344CB8AC3E}">
        <p14:creationId xmlns:p14="http://schemas.microsoft.com/office/powerpoint/2010/main" val="15342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810F457-1B27-E72F-19ED-8771C97CD5F9}"/>
              </a:ext>
            </a:extLst>
          </p:cNvPr>
          <p:cNvPicPr>
            <a:picLocks noChangeAspect="1"/>
          </p:cNvPicPr>
          <p:nvPr/>
        </p:nvPicPr>
        <p:blipFill>
          <a:blip r:embed="rId2"/>
          <a:stretch>
            <a:fillRect/>
          </a:stretch>
        </p:blipFill>
        <p:spPr>
          <a:xfrm>
            <a:off x="3700015" y="654227"/>
            <a:ext cx="4791969" cy="5744220"/>
          </a:xfrm>
          <a:prstGeom prst="rect">
            <a:avLst/>
          </a:prstGeom>
        </p:spPr>
      </p:pic>
    </p:spTree>
    <p:extLst>
      <p:ext uri="{BB962C8B-B14F-4D97-AF65-F5344CB8AC3E}">
        <p14:creationId xmlns:p14="http://schemas.microsoft.com/office/powerpoint/2010/main" val="266455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82564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F5F650C-2C49-BA5D-DAE2-72C56E02B6CE}"/>
              </a:ext>
            </a:extLst>
          </p:cNvPr>
          <p:cNvPicPr>
            <a:picLocks noChangeAspect="1"/>
          </p:cNvPicPr>
          <p:nvPr/>
        </p:nvPicPr>
        <p:blipFill>
          <a:blip r:embed="rId2"/>
          <a:stretch>
            <a:fillRect/>
          </a:stretch>
        </p:blipFill>
        <p:spPr>
          <a:xfrm>
            <a:off x="3332892" y="515836"/>
            <a:ext cx="5526216" cy="5826328"/>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Even though a number of studies have revealed that the dysregulation of m6A impacts various diseases, little is known about how nucleotide variants impact m6A deposition. To address this question, 68286 SNVs were extracted from the </a:t>
            </a:r>
            <a:r>
              <a:rPr lang="en-US" altLang="zh-TW" sz="2000" dirty="0" err="1"/>
              <a:t>ClinVar</a:t>
            </a:r>
            <a:r>
              <a:rPr lang="en-US" altLang="zh-TW" sz="2000" dirty="0"/>
              <a:t> database (https://www.ncbi.nlm.nih.gov/clinvar/) (see details in the Methods). </a:t>
            </a:r>
          </a:p>
          <a:p>
            <a:pPr marL="0" indent="0">
              <a:buNone/>
            </a:pPr>
            <a:r>
              <a:rPr lang="zh-TW" altLang="en-US" sz="2000" dirty="0"/>
              <a:t>  </a:t>
            </a:r>
          </a:p>
        </p:txBody>
      </p:sp>
    </p:spTree>
    <p:extLst>
      <p:ext uri="{BB962C8B-B14F-4D97-AF65-F5344CB8AC3E}">
        <p14:creationId xmlns:p14="http://schemas.microsoft.com/office/powerpoint/2010/main" val="135131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Characterization of m6A associated SNVs</a:t>
            </a:r>
            <a:r>
              <a:rPr lang="zh-TW" altLang="en-US" sz="2000" dirty="0"/>
              <a:t>    </a:t>
            </a:r>
            <a:endParaRPr lang="en-US" altLang="zh-TW" sz="2000" dirty="0"/>
          </a:p>
          <a:p>
            <a:pPr marL="0" indent="0">
              <a:buNone/>
            </a:pPr>
            <a:r>
              <a:rPr lang="en-US" altLang="zh-TW" sz="2000" dirty="0"/>
              <a:t>    We downloaded data from </a:t>
            </a:r>
            <a:r>
              <a:rPr lang="en-US" altLang="zh-TW" sz="2000" dirty="0" err="1"/>
              <a:t>ClinVar</a:t>
            </a:r>
            <a:r>
              <a:rPr lang="en-US" altLang="zh-TW" sz="2000" dirty="0"/>
              <a:t> database, and extracted the SNVs located in last exons. We obtained 68286 SNVs, and utilized iM6A to calculate their effects on m6A deposition. To characterize SNVs that altered m6A deposition, we selected the SNVs located within 500 </a:t>
            </a:r>
            <a:r>
              <a:rPr lang="en-US" altLang="zh-TW" sz="2000" dirty="0" err="1"/>
              <a:t>nt</a:t>
            </a:r>
            <a:r>
              <a:rPr lang="en-US" altLang="zh-TW" sz="2000" dirty="0"/>
              <a:t> upstream or downstream of an m6A site. Then those SNVs were categorized by clinical significance according to </a:t>
            </a:r>
            <a:r>
              <a:rPr lang="en-US" altLang="zh-TW" sz="2000" dirty="0" err="1"/>
              <a:t>ClinVar</a:t>
            </a:r>
            <a:r>
              <a:rPr lang="en-US" altLang="zh-TW" sz="2000" dirty="0"/>
              <a:t>, and we only kept the sites annotated with uncertain significance/benign/likely benign/pathogenic/likely pathogenic.</a:t>
            </a:r>
          </a:p>
          <a:p>
            <a:pPr marL="0" indent="0">
              <a:buNone/>
            </a:pPr>
            <a:r>
              <a:rPr lang="en-US" altLang="zh-TW" sz="2000" dirty="0"/>
              <a:t>    We singled out uncertain significance as the first group (VUS), grouped benign and likely benign as the second group (Benign), and grouped pathogenic and likely pathogenic as the third group (Patho.)(Fig. 4). Then, the SNVs were categorized into two groups (m6A probability changed group or no change group) based on </a:t>
            </a:r>
            <a:r>
              <a:rPr lang="en-US" altLang="zh-TW" sz="2000" dirty="0" err="1"/>
              <a:t>ΔProbability</a:t>
            </a:r>
            <a:r>
              <a:rPr lang="en-US" altLang="zh-TW" sz="2000" dirty="0"/>
              <a:t> (|</a:t>
            </a:r>
            <a:r>
              <a:rPr lang="en-US" altLang="zh-TW" sz="2000" dirty="0" err="1"/>
              <a:t>ΔProbability</a:t>
            </a:r>
            <a:r>
              <a:rPr lang="en-US" altLang="zh-TW" sz="2000" dirty="0"/>
              <a:t> | ≥ 0.1 for the changed group). Bar plot was used to show the log2(odd ratio, m6A probability changed group over no change group) for the percentages of SNVs with different clinical significances in </a:t>
            </a:r>
            <a:r>
              <a:rPr lang="en-US" altLang="zh-TW" sz="2000" dirty="0" err="1"/>
              <a:t>ClinVar</a:t>
            </a:r>
            <a:r>
              <a:rPr lang="en-US" altLang="zh-TW" sz="2000" dirty="0"/>
              <a:t>, and the p-value was calculated by the Fisher’s exact test. To visualize the effect of SNVs on m6A deposition, saturation mutagenesis was performed in the region −100 to +100 </a:t>
            </a:r>
            <a:r>
              <a:rPr lang="en-US" altLang="zh-TW" sz="2000" dirty="0" err="1"/>
              <a:t>nt</a:t>
            </a:r>
            <a:r>
              <a:rPr lang="en-US" altLang="zh-TW" sz="2000" dirty="0"/>
              <a:t> up- and downstream of m6A sites, and the </a:t>
            </a:r>
            <a:r>
              <a:rPr lang="en-US" altLang="zh-TW" sz="2000" dirty="0" err="1"/>
              <a:t>ΔProbability</a:t>
            </a:r>
            <a:r>
              <a:rPr lang="en-US" altLang="zh-TW" sz="2000" dirty="0"/>
              <a:t> of each mutation event was displayed as a heatmap (Fig. 4).</a:t>
            </a:r>
            <a:endParaRPr lang="zh-TW" altLang="en-US" sz="2000" dirty="0"/>
          </a:p>
        </p:txBody>
      </p:sp>
    </p:spTree>
    <p:extLst>
      <p:ext uri="{BB962C8B-B14F-4D97-AF65-F5344CB8AC3E}">
        <p14:creationId xmlns:p14="http://schemas.microsoft.com/office/powerpoint/2010/main" val="117079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CD01F3-B92D-1DDC-4D3D-30FA4CD76B8D}"/>
              </a:ext>
            </a:extLst>
          </p:cNvPr>
          <p:cNvPicPr>
            <a:picLocks noChangeAspect="1"/>
          </p:cNvPicPr>
          <p:nvPr/>
        </p:nvPicPr>
        <p:blipFill>
          <a:blip r:embed="rId2"/>
          <a:stretch>
            <a:fillRect/>
          </a:stretch>
        </p:blipFill>
        <p:spPr>
          <a:xfrm>
            <a:off x="1123256" y="1409418"/>
            <a:ext cx="9945488" cy="4039164"/>
          </a:xfrm>
          <a:prstGeom prst="rect">
            <a:avLst/>
          </a:prstGeom>
        </p:spPr>
      </p:pic>
      <p:sp>
        <p:nvSpPr>
          <p:cNvPr id="7" name="矩形 6">
            <a:extLst>
              <a:ext uri="{FF2B5EF4-FFF2-40B4-BE49-F238E27FC236}">
                <a16:creationId xmlns:a16="http://schemas.microsoft.com/office/drawing/2014/main" id="{3A99F968-A7E9-F5EC-4107-5D56B648F245}"/>
              </a:ext>
            </a:extLst>
          </p:cNvPr>
          <p:cNvSpPr/>
          <p:nvPr/>
        </p:nvSpPr>
        <p:spPr>
          <a:xfrm>
            <a:off x="6516210" y="1409418"/>
            <a:ext cx="1154097" cy="4039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23024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As shown previously (Fig. 2), flanking sequence can influence m6A deposition. We selected the SNVs in the 500 </a:t>
            </a:r>
            <a:r>
              <a:rPr lang="en-US" altLang="zh-TW" sz="2000" dirty="0" err="1"/>
              <a:t>nt</a:t>
            </a:r>
            <a:r>
              <a:rPr lang="en-US" altLang="zh-TW" sz="2000" dirty="0"/>
              <a:t> region flanking the m6A sites. The clinical significance of these SNVs were categorized based on the </a:t>
            </a:r>
            <a:r>
              <a:rPr lang="en-US" altLang="zh-TW" sz="2000" dirty="0" err="1"/>
              <a:t>ClinVar</a:t>
            </a:r>
            <a:r>
              <a:rPr lang="en-US" altLang="zh-TW" sz="2000" dirty="0"/>
              <a:t> annotation. We found that many SNVs were modeled to alter m6A deposition, either enhancing or dampening (Fig. 4a).    </a:t>
            </a:r>
            <a:endParaRPr lang="zh-TW" altLang="en-US" sz="2000" dirty="0"/>
          </a:p>
        </p:txBody>
      </p:sp>
      <p:pic>
        <p:nvPicPr>
          <p:cNvPr id="4" name="圖片 3">
            <a:extLst>
              <a:ext uri="{FF2B5EF4-FFF2-40B4-BE49-F238E27FC236}">
                <a16:creationId xmlns:a16="http://schemas.microsoft.com/office/drawing/2014/main" id="{FB76FD9B-F80F-A34B-8710-9248C970986D}"/>
              </a:ext>
            </a:extLst>
          </p:cNvPr>
          <p:cNvPicPr>
            <a:picLocks noChangeAspect="1"/>
          </p:cNvPicPr>
          <p:nvPr/>
        </p:nvPicPr>
        <p:blipFill>
          <a:blip r:embed="rId2"/>
          <a:stretch>
            <a:fillRect/>
          </a:stretch>
        </p:blipFill>
        <p:spPr>
          <a:xfrm>
            <a:off x="3957262" y="2333936"/>
            <a:ext cx="3660845" cy="3814986"/>
          </a:xfrm>
          <a:prstGeom prst="rect">
            <a:avLst/>
          </a:prstGeom>
        </p:spPr>
      </p:pic>
    </p:spTree>
    <p:extLst>
      <p:ext uri="{BB962C8B-B14F-4D97-AF65-F5344CB8AC3E}">
        <p14:creationId xmlns:p14="http://schemas.microsoft.com/office/powerpoint/2010/main" val="1702245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Though a large proportion of SNVs don’t affect m6A deposition, some do have evident effects on m6A deposition (Fig. 4a). We focused on the events that could change the m6A probability (|</a:t>
            </a:r>
            <a:r>
              <a:rPr lang="en-US" altLang="zh-TW" sz="2000" dirty="0" err="1"/>
              <a:t>ΔProbability</a:t>
            </a:r>
            <a:r>
              <a:rPr lang="en-US" altLang="zh-TW" sz="2000" dirty="0"/>
              <a:t> | ≥ 0.1) (Fig. 4b), and found that many of these were also highly enriched in the region 50 </a:t>
            </a:r>
            <a:r>
              <a:rPr lang="en-US" altLang="zh-TW" sz="2000" dirty="0" err="1"/>
              <a:t>nt</a:t>
            </a:r>
            <a:r>
              <a:rPr lang="en-US" altLang="zh-TW" sz="2000" dirty="0"/>
              <a:t> downstream of the m6A sites (Fig. 4c), as was found previously for SNVs created by single nucleotide saturation mutagenesis (Fig. 2b, c, and Supplementary Fig. 2a, b) and the SNV experimental validation data (Fig. 3d). </a:t>
            </a:r>
            <a:endParaRPr lang="zh-TW" altLang="en-US" sz="2000" dirty="0"/>
          </a:p>
        </p:txBody>
      </p:sp>
      <p:pic>
        <p:nvPicPr>
          <p:cNvPr id="4" name="圖片 3">
            <a:extLst>
              <a:ext uri="{FF2B5EF4-FFF2-40B4-BE49-F238E27FC236}">
                <a16:creationId xmlns:a16="http://schemas.microsoft.com/office/drawing/2014/main" id="{A26870BC-ACAA-DBBD-73DD-8976B6300689}"/>
              </a:ext>
            </a:extLst>
          </p:cNvPr>
          <p:cNvPicPr>
            <a:picLocks noChangeAspect="1"/>
          </p:cNvPicPr>
          <p:nvPr/>
        </p:nvPicPr>
        <p:blipFill>
          <a:blip r:embed="rId2"/>
          <a:stretch>
            <a:fillRect/>
          </a:stretch>
        </p:blipFill>
        <p:spPr>
          <a:xfrm>
            <a:off x="1580184" y="3170778"/>
            <a:ext cx="2857815" cy="2978144"/>
          </a:xfrm>
          <a:prstGeom prst="rect">
            <a:avLst/>
          </a:prstGeom>
        </p:spPr>
      </p:pic>
      <p:pic>
        <p:nvPicPr>
          <p:cNvPr id="5" name="圖片 4">
            <a:extLst>
              <a:ext uri="{FF2B5EF4-FFF2-40B4-BE49-F238E27FC236}">
                <a16:creationId xmlns:a16="http://schemas.microsoft.com/office/drawing/2014/main" id="{9E7995DA-138C-1640-352D-84B6C9AA4B00}"/>
              </a:ext>
            </a:extLst>
          </p:cNvPr>
          <p:cNvPicPr>
            <a:picLocks noChangeAspect="1"/>
          </p:cNvPicPr>
          <p:nvPr/>
        </p:nvPicPr>
        <p:blipFill>
          <a:blip r:embed="rId3"/>
          <a:stretch>
            <a:fillRect/>
          </a:stretch>
        </p:blipFill>
        <p:spPr>
          <a:xfrm>
            <a:off x="4700392" y="3240427"/>
            <a:ext cx="2791215" cy="2838846"/>
          </a:xfrm>
          <a:prstGeom prst="rect">
            <a:avLst/>
          </a:prstGeom>
        </p:spPr>
      </p:pic>
      <p:pic>
        <p:nvPicPr>
          <p:cNvPr id="7" name="圖片 6">
            <a:extLst>
              <a:ext uri="{FF2B5EF4-FFF2-40B4-BE49-F238E27FC236}">
                <a16:creationId xmlns:a16="http://schemas.microsoft.com/office/drawing/2014/main" id="{956E17F5-7C06-01E3-B990-BD59823A2357}"/>
              </a:ext>
            </a:extLst>
          </p:cNvPr>
          <p:cNvPicPr>
            <a:picLocks noChangeAspect="1"/>
          </p:cNvPicPr>
          <p:nvPr/>
        </p:nvPicPr>
        <p:blipFill>
          <a:blip r:embed="rId4"/>
          <a:stretch>
            <a:fillRect/>
          </a:stretch>
        </p:blipFill>
        <p:spPr>
          <a:xfrm>
            <a:off x="7754001" y="3240427"/>
            <a:ext cx="2857815" cy="2984612"/>
          </a:xfrm>
          <a:prstGeom prst="rect">
            <a:avLst/>
          </a:prstGeom>
        </p:spPr>
      </p:pic>
    </p:spTree>
    <p:extLst>
      <p:ext uri="{BB962C8B-B14F-4D97-AF65-F5344CB8AC3E}">
        <p14:creationId xmlns:p14="http://schemas.microsoft.com/office/powerpoint/2010/main" val="1461731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C521D22-10B7-0E15-DB77-A155BAFA44D0}"/>
              </a:ext>
            </a:extLst>
          </p:cNvPr>
          <p:cNvPicPr>
            <a:picLocks noChangeAspect="1"/>
          </p:cNvPicPr>
          <p:nvPr/>
        </p:nvPicPr>
        <p:blipFill>
          <a:blip r:embed="rId2"/>
          <a:stretch>
            <a:fillRect/>
          </a:stretch>
        </p:blipFill>
        <p:spPr>
          <a:xfrm>
            <a:off x="973539" y="1042285"/>
            <a:ext cx="5331626" cy="4080131"/>
          </a:xfrm>
          <a:prstGeom prst="rect">
            <a:avLst/>
          </a:prstGeom>
        </p:spPr>
      </p:pic>
      <p:pic>
        <p:nvPicPr>
          <p:cNvPr id="7" name="圖片 6">
            <a:extLst>
              <a:ext uri="{FF2B5EF4-FFF2-40B4-BE49-F238E27FC236}">
                <a16:creationId xmlns:a16="http://schemas.microsoft.com/office/drawing/2014/main" id="{76D20F87-D007-B0F8-12F7-F09F5FD81163}"/>
              </a:ext>
            </a:extLst>
          </p:cNvPr>
          <p:cNvPicPr>
            <a:picLocks noChangeAspect="1"/>
          </p:cNvPicPr>
          <p:nvPr/>
        </p:nvPicPr>
        <p:blipFill>
          <a:blip r:embed="rId3"/>
          <a:stretch>
            <a:fillRect/>
          </a:stretch>
        </p:blipFill>
        <p:spPr>
          <a:xfrm>
            <a:off x="7819252" y="2116089"/>
            <a:ext cx="2448267" cy="2448267"/>
          </a:xfrm>
          <a:prstGeom prst="rect">
            <a:avLst/>
          </a:prstGeom>
        </p:spPr>
      </p:pic>
    </p:spTree>
    <p:extLst>
      <p:ext uri="{BB962C8B-B14F-4D97-AF65-F5344CB8AC3E}">
        <p14:creationId xmlns:p14="http://schemas.microsoft.com/office/powerpoint/2010/main" val="266857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To exclude the effect of SNVs on change of protein-coding sequence, we focused on the SNVs that only cause synonymous mutations, and these SNVs that could change the m6A probability (|</a:t>
            </a:r>
            <a:r>
              <a:rPr lang="en-US" altLang="zh-TW" sz="2000" dirty="0" err="1"/>
              <a:t>ΔProbability</a:t>
            </a:r>
            <a:r>
              <a:rPr lang="en-US" altLang="zh-TW" sz="2000" dirty="0"/>
              <a:t> | ≥ 0.1) were also highly enriched in the region 50 </a:t>
            </a:r>
            <a:r>
              <a:rPr lang="en-US" altLang="zh-TW" sz="2000" dirty="0" err="1"/>
              <a:t>nt</a:t>
            </a:r>
            <a:r>
              <a:rPr lang="en-US" altLang="zh-TW" sz="2000" dirty="0"/>
              <a:t> downstream of m6A sites (Supplementary Fig. 4a, b). </a:t>
            </a:r>
          </a:p>
          <a:p>
            <a:pPr marL="0" indent="0">
              <a:buNone/>
            </a:pPr>
            <a:r>
              <a:rPr lang="zh-TW" altLang="en-US" sz="2000" dirty="0"/>
              <a:t>    </a:t>
            </a:r>
            <a:r>
              <a:rPr lang="en-US" altLang="zh-TW" sz="2000" dirty="0"/>
              <a:t>We further categorized all the SNVs (68286 SNVs in </a:t>
            </a:r>
            <a:r>
              <a:rPr lang="en-US" altLang="zh-TW" sz="2000" dirty="0" err="1"/>
              <a:t>ClinVar</a:t>
            </a:r>
            <a:r>
              <a:rPr lang="en-US" altLang="zh-TW" sz="2000" dirty="0"/>
              <a:t> database) into two groups (m6A probability change or no change) based on </a:t>
            </a:r>
            <a:r>
              <a:rPr lang="en-US" altLang="zh-TW" sz="2000" dirty="0" err="1"/>
              <a:t>ΔProbability</a:t>
            </a:r>
            <a:r>
              <a:rPr lang="en-US" altLang="zh-TW" sz="2000" dirty="0"/>
              <a:t> (|</a:t>
            </a:r>
            <a:r>
              <a:rPr lang="en-US" altLang="zh-TW" sz="2000" dirty="0" err="1"/>
              <a:t>ΔProbability</a:t>
            </a:r>
            <a:r>
              <a:rPr lang="en-US" altLang="zh-TW" sz="2000" dirty="0"/>
              <a:t> | ≥ 0.1 or | </a:t>
            </a:r>
            <a:r>
              <a:rPr lang="en-US" altLang="zh-TW" sz="2000" dirty="0" err="1"/>
              <a:t>ΔProbability</a:t>
            </a:r>
            <a:r>
              <a:rPr lang="en-US" altLang="zh-TW" sz="2000" dirty="0"/>
              <a:t> | &lt; 0.1), and we found that the pathogenic SNVs had greater prevalence in the group for which m6A probability significantly changed (P &lt; 0.001, Fisher’s exact test, Fig. 4d), demonstrating that</a:t>
            </a:r>
            <a:r>
              <a:rPr lang="zh-TW" altLang="en-US" sz="2000" dirty="0"/>
              <a:t> </a:t>
            </a:r>
            <a:r>
              <a:rPr lang="en-US" altLang="zh-TW" sz="2000" dirty="0"/>
              <a:t>pathogenic SNVs were more likely to alter m6A deposition than non-pathogenic SNVs.</a:t>
            </a:r>
            <a:endParaRPr lang="zh-TW" altLang="en-US" sz="2000" dirty="0"/>
          </a:p>
        </p:txBody>
      </p:sp>
    </p:spTree>
    <p:extLst>
      <p:ext uri="{BB962C8B-B14F-4D97-AF65-F5344CB8AC3E}">
        <p14:creationId xmlns:p14="http://schemas.microsoft.com/office/powerpoint/2010/main" val="3932474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3F59ED0-271F-47F5-57EB-178EEC61B610}"/>
              </a:ext>
            </a:extLst>
          </p:cNvPr>
          <p:cNvPicPr>
            <a:picLocks noChangeAspect="1"/>
          </p:cNvPicPr>
          <p:nvPr/>
        </p:nvPicPr>
        <p:blipFill>
          <a:blip r:embed="rId2"/>
          <a:stretch>
            <a:fillRect/>
          </a:stretch>
        </p:blipFill>
        <p:spPr>
          <a:xfrm>
            <a:off x="8197904" y="1449794"/>
            <a:ext cx="3488521" cy="3648206"/>
          </a:xfrm>
          <a:prstGeom prst="rect">
            <a:avLst/>
          </a:prstGeom>
        </p:spPr>
      </p:pic>
      <p:pic>
        <p:nvPicPr>
          <p:cNvPr id="5" name="圖片 4">
            <a:extLst>
              <a:ext uri="{FF2B5EF4-FFF2-40B4-BE49-F238E27FC236}">
                <a16:creationId xmlns:a16="http://schemas.microsoft.com/office/drawing/2014/main" id="{ACAC6B9E-C8FF-F26F-77FE-ED1BA3A2040A}"/>
              </a:ext>
            </a:extLst>
          </p:cNvPr>
          <p:cNvPicPr>
            <a:picLocks noChangeAspect="1"/>
          </p:cNvPicPr>
          <p:nvPr/>
        </p:nvPicPr>
        <p:blipFill>
          <a:blip r:embed="rId3"/>
          <a:stretch>
            <a:fillRect/>
          </a:stretch>
        </p:blipFill>
        <p:spPr>
          <a:xfrm>
            <a:off x="925452" y="1449794"/>
            <a:ext cx="3568228" cy="3648206"/>
          </a:xfrm>
          <a:prstGeom prst="rect">
            <a:avLst/>
          </a:prstGeom>
        </p:spPr>
      </p:pic>
      <p:pic>
        <p:nvPicPr>
          <p:cNvPr id="6" name="圖片 5">
            <a:extLst>
              <a:ext uri="{FF2B5EF4-FFF2-40B4-BE49-F238E27FC236}">
                <a16:creationId xmlns:a16="http://schemas.microsoft.com/office/drawing/2014/main" id="{82810BC4-E451-00F2-C1B4-C8DC7ED8ABD3}"/>
              </a:ext>
            </a:extLst>
          </p:cNvPr>
          <p:cNvPicPr>
            <a:picLocks noChangeAspect="1"/>
          </p:cNvPicPr>
          <p:nvPr/>
        </p:nvPicPr>
        <p:blipFill>
          <a:blip r:embed="rId4"/>
          <a:stretch>
            <a:fillRect/>
          </a:stretch>
        </p:blipFill>
        <p:spPr>
          <a:xfrm>
            <a:off x="4699881" y="1429985"/>
            <a:ext cx="3498023" cy="3648206"/>
          </a:xfrm>
          <a:prstGeom prst="rect">
            <a:avLst/>
          </a:prstGeom>
        </p:spPr>
      </p:pic>
    </p:spTree>
    <p:extLst>
      <p:ext uri="{BB962C8B-B14F-4D97-AF65-F5344CB8AC3E}">
        <p14:creationId xmlns:p14="http://schemas.microsoft.com/office/powerpoint/2010/main" val="2231120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Four examples in which m6A deposition was affected by the pathogenic SNVs were shown in Fig. 4e–h. For rs121918205 and rs121918213 in DARS2 gene, the rs121918205 was a C to G mutation that broke the C in the RAC consensus of an m6A site, leading to a decreased m6A probability value of −0.3 according to iM6A. The rs121918213 was a T to A mutation that led to a decreased m6A probability value of −0.3 (Fig. 4e). </a:t>
            </a:r>
          </a:p>
          <a:p>
            <a:pPr marL="0" indent="0">
              <a:buNone/>
            </a:pPr>
            <a:r>
              <a:rPr lang="en-US" altLang="zh-TW" sz="2000" dirty="0"/>
              <a:t>    The DARS2 encodes mitochondrial aspartyl-tRNA synthetase, and its deficiency may be involved in leukoencephalopathy. The two SNVs above could affect the m6A modification in the DARS2 transcript as a novel disease cause. </a:t>
            </a:r>
            <a:endParaRPr lang="zh-TW" altLang="en-US" sz="2000" dirty="0"/>
          </a:p>
        </p:txBody>
      </p:sp>
      <p:pic>
        <p:nvPicPr>
          <p:cNvPr id="4" name="圖片 3">
            <a:extLst>
              <a:ext uri="{FF2B5EF4-FFF2-40B4-BE49-F238E27FC236}">
                <a16:creationId xmlns:a16="http://schemas.microsoft.com/office/drawing/2014/main" id="{8035440F-A338-C0D7-58B1-9B55F10D5019}"/>
              </a:ext>
            </a:extLst>
          </p:cNvPr>
          <p:cNvPicPr>
            <a:picLocks noChangeAspect="1"/>
          </p:cNvPicPr>
          <p:nvPr/>
        </p:nvPicPr>
        <p:blipFill>
          <a:blip r:embed="rId2"/>
          <a:stretch>
            <a:fillRect/>
          </a:stretch>
        </p:blipFill>
        <p:spPr>
          <a:xfrm>
            <a:off x="3306793" y="3428999"/>
            <a:ext cx="5578413" cy="2992502"/>
          </a:xfrm>
          <a:prstGeom prst="rect">
            <a:avLst/>
          </a:prstGeom>
        </p:spPr>
      </p:pic>
    </p:spTree>
    <p:extLst>
      <p:ext uri="{BB962C8B-B14F-4D97-AF65-F5344CB8AC3E}">
        <p14:creationId xmlns:p14="http://schemas.microsoft.com/office/powerpoint/2010/main" val="344583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    The rs760539449 located in SOX10 gene was an A to G mutation that led to a decrease m6A probability value of −0.4 (Fig. 4f). The rs760539449 was annotated as likely pathogenic SNV in </a:t>
            </a:r>
            <a:r>
              <a:rPr lang="en-US" altLang="zh-TW" sz="2000" dirty="0" err="1"/>
              <a:t>ClinVar</a:t>
            </a:r>
            <a:r>
              <a:rPr lang="en-US" altLang="zh-TW" sz="2000" dirty="0"/>
              <a:t>. The iM6A modeled this mutation to result in a loss of the m6A deposition as a potentially new disease mutation insight.</a:t>
            </a:r>
            <a:endParaRPr lang="zh-TW" altLang="en-US" sz="2000" dirty="0"/>
          </a:p>
        </p:txBody>
      </p:sp>
      <p:pic>
        <p:nvPicPr>
          <p:cNvPr id="4" name="圖片 3">
            <a:extLst>
              <a:ext uri="{FF2B5EF4-FFF2-40B4-BE49-F238E27FC236}">
                <a16:creationId xmlns:a16="http://schemas.microsoft.com/office/drawing/2014/main" id="{A3FE9B17-BFA1-538B-CFFC-E399700C4ED7}"/>
              </a:ext>
            </a:extLst>
          </p:cNvPr>
          <p:cNvPicPr>
            <a:picLocks noChangeAspect="1"/>
          </p:cNvPicPr>
          <p:nvPr/>
        </p:nvPicPr>
        <p:blipFill>
          <a:blip r:embed="rId2"/>
          <a:stretch>
            <a:fillRect/>
          </a:stretch>
        </p:blipFill>
        <p:spPr>
          <a:xfrm>
            <a:off x="691082" y="3504095"/>
            <a:ext cx="10969634" cy="2263973"/>
          </a:xfrm>
          <a:prstGeom prst="rect">
            <a:avLst/>
          </a:prstGeom>
        </p:spPr>
      </p:pic>
    </p:spTree>
    <p:extLst>
      <p:ext uri="{BB962C8B-B14F-4D97-AF65-F5344CB8AC3E}">
        <p14:creationId xmlns:p14="http://schemas.microsoft.com/office/powerpoint/2010/main" val="28840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The rs1555162327 in TUBA1A gene was a C to T mutation that generated an increased m6A probability value of 0.6 according to iM6A (Fig. 4g). </a:t>
            </a:r>
            <a:endParaRPr lang="zh-TW" altLang="en-US" sz="2000" dirty="0"/>
          </a:p>
        </p:txBody>
      </p:sp>
      <p:pic>
        <p:nvPicPr>
          <p:cNvPr id="4" name="圖片 3">
            <a:extLst>
              <a:ext uri="{FF2B5EF4-FFF2-40B4-BE49-F238E27FC236}">
                <a16:creationId xmlns:a16="http://schemas.microsoft.com/office/drawing/2014/main" id="{76982FE6-8B4D-2562-DBD5-7B6F3A197665}"/>
              </a:ext>
            </a:extLst>
          </p:cNvPr>
          <p:cNvPicPr>
            <a:picLocks noChangeAspect="1"/>
          </p:cNvPicPr>
          <p:nvPr/>
        </p:nvPicPr>
        <p:blipFill>
          <a:blip r:embed="rId2"/>
          <a:stretch>
            <a:fillRect/>
          </a:stretch>
        </p:blipFill>
        <p:spPr>
          <a:xfrm>
            <a:off x="3569885" y="3146930"/>
            <a:ext cx="5052230" cy="2395453"/>
          </a:xfrm>
          <a:prstGeom prst="rect">
            <a:avLst/>
          </a:prstGeom>
        </p:spPr>
      </p:pic>
    </p:spTree>
    <p:extLst>
      <p:ext uri="{BB962C8B-B14F-4D97-AF65-F5344CB8AC3E}">
        <p14:creationId xmlns:p14="http://schemas.microsoft.com/office/powerpoint/2010/main" val="2143138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Another example was the rs199473377 located in KCNJ2 gene, and this G to A mutation caused m6A probability increase to 0.4 by iM6A (Fig. 4h). The rs760539449 was annotated as likely pathogenic SNV in </a:t>
            </a:r>
            <a:r>
              <a:rPr lang="en-US" altLang="zh-TW" sz="2000" dirty="0" err="1"/>
              <a:t>ClinVar</a:t>
            </a:r>
            <a:r>
              <a:rPr lang="en-US" altLang="zh-TW" sz="2000" dirty="0"/>
              <a:t>. </a:t>
            </a:r>
            <a:endParaRPr lang="zh-TW" altLang="en-US" sz="2000" dirty="0"/>
          </a:p>
        </p:txBody>
      </p:sp>
      <p:pic>
        <p:nvPicPr>
          <p:cNvPr id="4" name="圖片 3">
            <a:extLst>
              <a:ext uri="{FF2B5EF4-FFF2-40B4-BE49-F238E27FC236}">
                <a16:creationId xmlns:a16="http://schemas.microsoft.com/office/drawing/2014/main" id="{9564473E-D7AE-4BE6-E71E-24C1A79A422B}"/>
              </a:ext>
            </a:extLst>
          </p:cNvPr>
          <p:cNvPicPr>
            <a:picLocks noChangeAspect="1"/>
          </p:cNvPicPr>
          <p:nvPr/>
        </p:nvPicPr>
        <p:blipFill>
          <a:blip r:embed="rId2"/>
          <a:stretch>
            <a:fillRect/>
          </a:stretch>
        </p:blipFill>
        <p:spPr>
          <a:xfrm>
            <a:off x="598736" y="3142167"/>
            <a:ext cx="10994528" cy="2129629"/>
          </a:xfrm>
          <a:prstGeom prst="rect">
            <a:avLst/>
          </a:prstGeom>
        </p:spPr>
      </p:pic>
    </p:spTree>
    <p:extLst>
      <p:ext uri="{BB962C8B-B14F-4D97-AF65-F5344CB8AC3E}">
        <p14:creationId xmlns:p14="http://schemas.microsoft.com/office/powerpoint/2010/main" val="729289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In summary, iM6A worked as a method to annotate the disease-related SNVs that could affect m6A deposition. Even though all the SNVs showed in Fig. 4e–h also cause missense mutation, iM6A could help to annotate the effect of pathogenic SNVs on m6A deposition beyond protein-coding sequence mutations. In </a:t>
            </a:r>
            <a:r>
              <a:rPr lang="en-US" altLang="zh-TW" sz="2000" dirty="0" err="1"/>
              <a:t>ClinVar</a:t>
            </a:r>
            <a:r>
              <a:rPr lang="en-US" altLang="zh-TW" sz="2000" dirty="0"/>
              <a:t> database, the missense and nonsense SNVs are more likely to be annotated as pathogenic for their convenience in inferring protein functional disruption. In other words, the pathogenic SNVs that are documented currently in </a:t>
            </a:r>
            <a:r>
              <a:rPr lang="en-US" altLang="zh-TW" sz="2000" dirty="0" err="1"/>
              <a:t>ClinVar</a:t>
            </a:r>
            <a:r>
              <a:rPr lang="en-US" altLang="zh-TW" sz="2000" dirty="0"/>
              <a:t> primarily focus on protein sequence disruption.</a:t>
            </a:r>
            <a:endParaRPr lang="zh-TW" altLang="en-US" sz="2000" dirty="0"/>
          </a:p>
        </p:txBody>
      </p:sp>
    </p:spTree>
    <p:extLst>
      <p:ext uri="{BB962C8B-B14F-4D97-AF65-F5344CB8AC3E}">
        <p14:creationId xmlns:p14="http://schemas.microsoft.com/office/powerpoint/2010/main" val="602468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Our iM6A annotation provides an alternative angle to interpret these disease-causing SNVs from the m6A RNA modification perspective. As the m6A disease research grows mature in the future, the </a:t>
            </a:r>
            <a:r>
              <a:rPr lang="en-US" altLang="zh-TW" sz="2000" dirty="0" err="1"/>
              <a:t>ClinVar</a:t>
            </a:r>
            <a:r>
              <a:rPr lang="en-US" altLang="zh-TW" sz="2000" dirty="0"/>
              <a:t> database could include pathological SNVs that was affected by m6A deposition alone and our iM6A work could promote the disease research discovery in this direction. Defining the disease-associated mutations among millions of SNVs is a grand challenge. </a:t>
            </a:r>
          </a:p>
          <a:p>
            <a:pPr marL="0" indent="0">
              <a:buNone/>
            </a:pPr>
            <a:r>
              <a:rPr lang="en-US" altLang="zh-TW" sz="2000" dirty="0"/>
              <a:t>    The database like </a:t>
            </a:r>
            <a:r>
              <a:rPr lang="en-US" altLang="zh-TW" sz="2000" dirty="0" err="1"/>
              <a:t>RMvar</a:t>
            </a:r>
            <a:r>
              <a:rPr lang="en-US" altLang="zh-TW" sz="2000" dirty="0"/>
              <a:t>, </a:t>
            </a:r>
            <a:r>
              <a:rPr lang="en-US" altLang="zh-TW" sz="2000" dirty="0" err="1"/>
              <a:t>RMDisease</a:t>
            </a:r>
            <a:r>
              <a:rPr lang="en-US" altLang="zh-TW" sz="2000" dirty="0"/>
              <a:t> collected the genetic variants which might be associated with m6A modification, while iM6A could provide synergistic contribution to decipher the cis-element mechanisms and could provide a new perspective in understanding the diseases caused by RNA modifications.</a:t>
            </a:r>
            <a:endParaRPr lang="zh-TW" altLang="en-US" sz="2000" dirty="0"/>
          </a:p>
        </p:txBody>
      </p:sp>
    </p:spTree>
    <p:extLst>
      <p:ext uri="{BB962C8B-B14F-4D97-AF65-F5344CB8AC3E}">
        <p14:creationId xmlns:p14="http://schemas.microsoft.com/office/powerpoint/2010/main" val="4159177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en-US" altLang="zh-TW" sz="2000" dirty="0"/>
              <a:t>    Since many m6A sites locate in the coding region, an open hypothesis is whether synonymous codon usage affects m6A deposition and serves as a new layer of regulation. To test this hypothesis, we performed saturation synonymous codon swap (Fig. 5a) for the coding sequences flanking the m6A sites in the last exon and calculated with iM6A the positional mutational effects on m6A deposition. </a:t>
            </a:r>
          </a:p>
          <a:p>
            <a:pPr marL="0" indent="0">
              <a:buNone/>
            </a:pPr>
            <a:r>
              <a:rPr lang="zh-TW" altLang="en-US" sz="2000" dirty="0"/>
              <a:t>    </a:t>
            </a:r>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190937"/>
            <a:ext cx="3124636" cy="2429214"/>
          </a:xfrm>
          <a:prstGeom prst="rect">
            <a:avLst/>
          </a:prstGeom>
        </p:spPr>
      </p:pic>
    </p:spTree>
    <p:extLst>
      <p:ext uri="{BB962C8B-B14F-4D97-AF65-F5344CB8AC3E}">
        <p14:creationId xmlns:p14="http://schemas.microsoft.com/office/powerpoint/2010/main" val="326121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Saturation synonymous codon swap</a:t>
            </a:r>
          </a:p>
          <a:p>
            <a:pPr marL="0" indent="0">
              <a:buNone/>
            </a:pPr>
            <a:r>
              <a:rPr lang="zh-TW" altLang="en-US" sz="2000" dirty="0"/>
              <a:t>   </a:t>
            </a:r>
            <a:r>
              <a:rPr lang="en-US" altLang="zh-TW" sz="2000" dirty="0"/>
              <a:t> For the m6A sites in last exons, we calculated m6A probability values by iM6A. Then the m6A sites were sorted based on their probability value, and a single m6A site with the highest probability value was kept for each gene. Then, we selected the m6A sites which located at least 60 </a:t>
            </a:r>
            <a:r>
              <a:rPr lang="en-US" altLang="zh-TW" sz="2000" dirty="0" err="1"/>
              <a:t>nt</a:t>
            </a:r>
            <a:r>
              <a:rPr lang="en-US" altLang="zh-TW" sz="2000" dirty="0"/>
              <a:t> away from both the last exon start and the end of the coding sequence. </a:t>
            </a:r>
          </a:p>
          <a:p>
            <a:pPr marL="0" indent="0">
              <a:buNone/>
            </a:pPr>
            <a:r>
              <a:rPr lang="zh-TW" altLang="en-US" sz="2000" dirty="0"/>
              <a:t>    </a:t>
            </a:r>
            <a:r>
              <a:rPr lang="en-US" altLang="zh-TW" sz="2000" dirty="0"/>
              <a:t>In total, we obtained 1473 m6A sites for mouse and 1532 m6A sites for human in the last exon region. For each codon position in the codons (−15 to +15 codons, −45 </a:t>
            </a:r>
            <a:r>
              <a:rPr lang="en-US" altLang="zh-TW" sz="2000" dirty="0" err="1"/>
              <a:t>nt</a:t>
            </a:r>
            <a:r>
              <a:rPr lang="en-US" altLang="zh-TW" sz="2000" dirty="0"/>
              <a:t> to +45 </a:t>
            </a:r>
            <a:r>
              <a:rPr lang="en-US" altLang="zh-TW" sz="2000" dirty="0" err="1"/>
              <a:t>nt</a:t>
            </a:r>
            <a:r>
              <a:rPr lang="en-US" altLang="zh-TW" sz="2000" dirty="0"/>
              <a:t>) flanking the m6A site, the codon was substituted by each of its synonymous codons (Fig. 5a). The delta changes of the m6A probability value (</a:t>
            </a:r>
            <a:r>
              <a:rPr lang="en-US" altLang="zh-TW" sz="2000" dirty="0" err="1"/>
              <a:t>ΔProbability</a:t>
            </a:r>
            <a:r>
              <a:rPr lang="en-US" altLang="zh-TW" sz="2000" dirty="0"/>
              <a:t>) after the codon swap was calculated by iM6A</a:t>
            </a:r>
            <a:endParaRPr lang="zh-TW" altLang="en-US" sz="2000" dirty="0"/>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719708"/>
            <a:ext cx="3124636" cy="2429214"/>
          </a:xfrm>
          <a:prstGeom prst="rect">
            <a:avLst/>
          </a:prstGeom>
        </p:spPr>
      </p:pic>
    </p:spTree>
    <p:extLst>
      <p:ext uri="{BB962C8B-B14F-4D97-AF65-F5344CB8AC3E}">
        <p14:creationId xmlns:p14="http://schemas.microsoft.com/office/powerpoint/2010/main" val="251082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1230FF-3585-2B27-8E78-36EB0A8D6217}"/>
              </a:ext>
            </a:extLst>
          </p:cNvPr>
          <p:cNvPicPr>
            <a:picLocks noChangeAspect="1"/>
          </p:cNvPicPr>
          <p:nvPr/>
        </p:nvPicPr>
        <p:blipFill>
          <a:blip r:embed="rId2"/>
          <a:stretch>
            <a:fillRect/>
          </a:stretch>
        </p:blipFill>
        <p:spPr>
          <a:xfrm>
            <a:off x="2983523" y="0"/>
            <a:ext cx="6224954" cy="6858000"/>
          </a:xfrm>
          <a:prstGeom prst="rect">
            <a:avLst/>
          </a:prstGeom>
        </p:spPr>
      </p:pic>
    </p:spTree>
    <p:extLst>
      <p:ext uri="{BB962C8B-B14F-4D97-AF65-F5344CB8AC3E}">
        <p14:creationId xmlns:p14="http://schemas.microsoft.com/office/powerpoint/2010/main" val="104200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found the mutational events that either increased or decreased the m6A probability significantly (|</a:t>
            </a:r>
            <a:r>
              <a:rPr lang="en-US" altLang="zh-TW" sz="2000" dirty="0" err="1"/>
              <a:t>ΔProbability</a:t>
            </a:r>
            <a:r>
              <a:rPr lang="en-US" altLang="zh-TW" sz="2000" dirty="0"/>
              <a:t> | &gt; 0.1) were also highly enriched in the downstream region of the m6A sites (Fig. 5b for mouse; and Supplementary Fig. 5a for human), supporting that synonymous codons that influenced m6A deposition located in this region. Next, we systematically and quantitatively analyzed the effect of the synonymous codons on m6A deposition in the 15 downstream codons (15 × 3 </a:t>
            </a:r>
            <a:r>
              <a:rPr lang="en-US" altLang="zh-TW" sz="2000" dirty="0" err="1"/>
              <a:t>nt</a:t>
            </a:r>
            <a:r>
              <a:rPr lang="en-US" altLang="zh-TW" sz="2000" dirty="0"/>
              <a:t> = 45 </a:t>
            </a:r>
            <a:r>
              <a:rPr lang="en-US" altLang="zh-TW" sz="2000" dirty="0" err="1"/>
              <a:t>nt</a:t>
            </a:r>
            <a:r>
              <a:rPr lang="en-US" altLang="zh-TW" sz="2000" dirty="0"/>
              <a:t>, covering the downstream 50 </a:t>
            </a:r>
            <a:r>
              <a:rPr lang="en-US" altLang="zh-TW" sz="2000" dirty="0" err="1"/>
              <a:t>nt</a:t>
            </a:r>
            <a:r>
              <a:rPr lang="en-US" altLang="zh-TW" sz="2000" dirty="0"/>
              <a:t> region).</a:t>
            </a:r>
            <a:endParaRPr lang="zh-TW" altLang="en-US" sz="2000" dirty="0"/>
          </a:p>
        </p:txBody>
      </p:sp>
      <p:pic>
        <p:nvPicPr>
          <p:cNvPr id="4" name="圖片 3">
            <a:extLst>
              <a:ext uri="{FF2B5EF4-FFF2-40B4-BE49-F238E27FC236}">
                <a16:creationId xmlns:a16="http://schemas.microsoft.com/office/drawing/2014/main" id="{9B68B0CF-D64A-5D32-820E-72118F26C562}"/>
              </a:ext>
            </a:extLst>
          </p:cNvPr>
          <p:cNvPicPr>
            <a:picLocks noChangeAspect="1"/>
          </p:cNvPicPr>
          <p:nvPr/>
        </p:nvPicPr>
        <p:blipFill>
          <a:blip r:embed="rId2"/>
          <a:stretch>
            <a:fillRect/>
          </a:stretch>
        </p:blipFill>
        <p:spPr>
          <a:xfrm>
            <a:off x="1482637" y="3176707"/>
            <a:ext cx="3572374" cy="2972215"/>
          </a:xfrm>
          <a:prstGeom prst="rect">
            <a:avLst/>
          </a:prstGeom>
        </p:spPr>
      </p:pic>
      <p:pic>
        <p:nvPicPr>
          <p:cNvPr id="6" name="圖片 5">
            <a:extLst>
              <a:ext uri="{FF2B5EF4-FFF2-40B4-BE49-F238E27FC236}">
                <a16:creationId xmlns:a16="http://schemas.microsoft.com/office/drawing/2014/main" id="{4CBBED12-8673-C34C-26ED-D7C9AE1AEE77}"/>
              </a:ext>
            </a:extLst>
          </p:cNvPr>
          <p:cNvPicPr>
            <a:picLocks noChangeAspect="1"/>
          </p:cNvPicPr>
          <p:nvPr/>
        </p:nvPicPr>
        <p:blipFill>
          <a:blip r:embed="rId3"/>
          <a:stretch>
            <a:fillRect/>
          </a:stretch>
        </p:blipFill>
        <p:spPr>
          <a:xfrm>
            <a:off x="6418218" y="3130828"/>
            <a:ext cx="3572374" cy="3063971"/>
          </a:xfrm>
          <a:prstGeom prst="rect">
            <a:avLst/>
          </a:prstGeom>
        </p:spPr>
      </p:pic>
    </p:spTree>
    <p:extLst>
      <p:ext uri="{BB962C8B-B14F-4D97-AF65-F5344CB8AC3E}">
        <p14:creationId xmlns:p14="http://schemas.microsoft.com/office/powerpoint/2010/main" val="19157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199" y="709077"/>
            <a:ext cx="7151785"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Similar to the pentamer analysis in Fig. 2d, we implemented the linear regression approach (Fig. 5c) to identify the effect of synonymous codon on m6A deposition: each synonymous codon substitution created one codon and disrupted the original codon simultaneously, the effect for each synonymous codon was determined by the slope of the linear regression equation. Based on their effect value and the statistical significance, synonymous codons were ranked for their effect in m6A deposition.</a:t>
            </a:r>
          </a:p>
          <a:p>
            <a:pPr marL="0" indent="0">
              <a:buNone/>
            </a:pPr>
            <a:r>
              <a:rPr lang="en-US" altLang="zh-TW" sz="2000" dirty="0"/>
              <a:t>    Top 10 enhancing or silencing synonymous codons and their corresponding amino acids were showed: the m6A enhancing synonymous codons include mostly part of the RRACH motif; the m6A silencing synonymous codons mostly have the CG/GT/CT motifs, agreeing with the pentamer motif property of the m6A enhancers and the m6A silencers (Fig. 5d for mouse, and the virtually the same codon set for human, Supplementary Fig. 5b).</a:t>
            </a:r>
            <a:endParaRPr lang="zh-TW" altLang="en-US" sz="2000" dirty="0"/>
          </a:p>
        </p:txBody>
      </p:sp>
      <p:pic>
        <p:nvPicPr>
          <p:cNvPr id="4" name="圖片 3">
            <a:extLst>
              <a:ext uri="{FF2B5EF4-FFF2-40B4-BE49-F238E27FC236}">
                <a16:creationId xmlns:a16="http://schemas.microsoft.com/office/drawing/2014/main" id="{B06DA676-587E-7EB9-A4C4-4917341A68CA}"/>
              </a:ext>
            </a:extLst>
          </p:cNvPr>
          <p:cNvPicPr>
            <a:picLocks noChangeAspect="1"/>
          </p:cNvPicPr>
          <p:nvPr/>
        </p:nvPicPr>
        <p:blipFill>
          <a:blip r:embed="rId2"/>
          <a:stretch>
            <a:fillRect/>
          </a:stretch>
        </p:blipFill>
        <p:spPr>
          <a:xfrm>
            <a:off x="7989985" y="457200"/>
            <a:ext cx="4202015" cy="5607698"/>
          </a:xfrm>
          <a:prstGeom prst="rect">
            <a:avLst/>
          </a:prstGeom>
        </p:spPr>
      </p:pic>
    </p:spTree>
    <p:extLst>
      <p:ext uri="{BB962C8B-B14F-4D97-AF65-F5344CB8AC3E}">
        <p14:creationId xmlns:p14="http://schemas.microsoft.com/office/powerpoint/2010/main" val="400622728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5770</TotalTime>
  <Words>12361</Words>
  <Application>Microsoft Office PowerPoint</Application>
  <PresentationFormat>寬螢幕</PresentationFormat>
  <Paragraphs>275</Paragraphs>
  <Slides>129</Slides>
  <Notes>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129</vt:i4>
      </vt:variant>
    </vt:vector>
  </HeadingPairs>
  <TitlesOfParts>
    <vt:vector size="133"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 HUANG,YAN-CHENG</cp:lastModifiedBy>
  <cp:revision>36</cp:revision>
  <dcterms:created xsi:type="dcterms:W3CDTF">2022-06-20T07:49:52Z</dcterms:created>
  <dcterms:modified xsi:type="dcterms:W3CDTF">2022-08-01T08:37:34Z</dcterms:modified>
</cp:coreProperties>
</file>